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82" r:id="rId4"/>
    <p:sldId id="281" r:id="rId5"/>
    <p:sldId id="273" r:id="rId6"/>
    <p:sldId id="259" r:id="rId7"/>
    <p:sldId id="258" r:id="rId8"/>
    <p:sldId id="274" r:id="rId9"/>
    <p:sldId id="260" r:id="rId10"/>
    <p:sldId id="261" r:id="rId11"/>
    <p:sldId id="276" r:id="rId12"/>
    <p:sldId id="279" r:id="rId13"/>
    <p:sldId id="277" r:id="rId14"/>
    <p:sldId id="262" r:id="rId15"/>
    <p:sldId id="263" r:id="rId16"/>
    <p:sldId id="264" r:id="rId17"/>
    <p:sldId id="278" r:id="rId18"/>
    <p:sldId id="280" r:id="rId19"/>
    <p:sldId id="268" r:id="rId20"/>
    <p:sldId id="265" r:id="rId21"/>
    <p:sldId id="266" r:id="rId22"/>
    <p:sldId id="271" r:id="rId23"/>
    <p:sldId id="270" r:id="rId24"/>
    <p:sldId id="26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1524D-35FE-4595-A237-6237EAFBBEE1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6D1F7-F897-42FD-A904-B97265E62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5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0BF-ACFA-412E-9BA5-060D20F72D78}" type="datetime1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0AAF-B257-4214-8EB7-5BD48C903415}" type="datetime1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675A-CBB0-457C-9775-F33EF38801BF}" type="datetime1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9964-7DBC-4B4B-B506-0F9E024D7622}" type="datetime1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C485-2578-4336-AB70-BFB09E912F25}" type="datetime1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C63B-92BE-4BA7-82EC-69B4C1731201}" type="datetime1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56D-DB95-4BDB-844B-D251EFDD0724}" type="datetime1">
              <a:rPr lang="fr-FR" smtClean="0"/>
              <a:t>08/01/2022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AD79-EBB0-4BD4-BEFC-AF83B3C3A15E}" type="datetime1">
              <a:rPr lang="fr-FR" smtClean="0"/>
              <a:t>08/01/2022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D043-03D3-4625-8056-87C2C7268522}" type="datetime1">
              <a:rPr lang="fr-FR" smtClean="0"/>
              <a:t>08/01/2022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51F0-1B3A-4685-8694-2514AE68C40C}" type="datetime1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4CF-3347-4261-B46B-0DAA38891A94}" type="datetime1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5CAA0-C159-4FC8-BAB6-9B0F0F4CF8D3}" type="datetime1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21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0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C0CC8-355D-4065-B41A-EADCFC82B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Introduction à</a:t>
            </a:r>
            <a:br>
              <a:rPr lang="fr-FR" b="1" dirty="0"/>
            </a:br>
            <a:r>
              <a:rPr lang="fr-FR" b="1" dirty="0"/>
              <a:t>l’apprentissage</a:t>
            </a:r>
            <a:br>
              <a:rPr lang="fr-FR" b="1" dirty="0"/>
            </a:br>
            <a:r>
              <a:rPr lang="fr-FR" b="1" dirty="0"/>
              <a:t>par renforcement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37FC66-7AD4-494B-ADC2-1373E1073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Raffael Bolla Di Lorenzo</a:t>
            </a:r>
          </a:p>
          <a:p>
            <a:r>
              <a:rPr lang="fr-FR" dirty="0"/>
              <a:t>@raffaelbdl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AFFAB7-2DB9-4813-AA06-2468134B41C6}"/>
              </a:ext>
            </a:extLst>
          </p:cNvPr>
          <p:cNvSpPr txBox="1"/>
          <p:nvPr/>
        </p:nvSpPr>
        <p:spPr>
          <a:xfrm>
            <a:off x="99103" y="6002407"/>
            <a:ext cx="8511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Reinforcement Learning: An Introduction Richard S. Sutton and Andrew G. </a:t>
            </a:r>
            <a:r>
              <a:rPr lang="en-US" sz="2000" dirty="0" err="1">
                <a:solidFill>
                  <a:schemeClr val="bg1"/>
                </a:solidFill>
              </a:rPr>
              <a:t>Barto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RAIL : https://youtube.com/playlist?list=PL_iWQOsE6TfURIIhCrlt-wj9ByIVpbfGc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3C8373-D6C6-424F-8AA0-C7ADE1B7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6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A0840-E589-4C4A-9949-DC94EACB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 machines à sous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37E0D7-AC34-4289-A8E8-282AB204DAB7}"/>
              </a:ext>
            </a:extLst>
          </p:cNvPr>
          <p:cNvSpPr txBox="1"/>
          <p:nvPr/>
        </p:nvSpPr>
        <p:spPr>
          <a:xfrm>
            <a:off x="172995" y="1241884"/>
            <a:ext cx="228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Nouveauté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770D33-7BA8-4232-B36C-C2831FAB39BC}"/>
              </a:ext>
            </a:extLst>
          </p:cNvPr>
          <p:cNvSpPr txBox="1"/>
          <p:nvPr/>
        </p:nvSpPr>
        <p:spPr>
          <a:xfrm>
            <a:off x="172995" y="2106270"/>
            <a:ext cx="5516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Les patrons du casino ont compris que notre algo était trop fort.</a:t>
            </a:r>
          </a:p>
          <a:p>
            <a:r>
              <a:rPr lang="fr-FR" sz="2000" dirty="0">
                <a:solidFill>
                  <a:schemeClr val="accent1"/>
                </a:solidFill>
              </a:rPr>
              <a:t>Maintenant la récompense moyenne des machines change au cours du temps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183EC5-54B6-4689-BD3B-C00B954F8B6B}"/>
                  </a:ext>
                </a:extLst>
              </p:cNvPr>
              <p:cNvSpPr txBox="1"/>
              <p:nvPr/>
            </p:nvSpPr>
            <p:spPr>
              <a:xfrm>
                <a:off x="172994" y="3947672"/>
                <a:ext cx="5516575" cy="2271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accent1"/>
                    </a:solidFill>
                  </a:rPr>
                  <a:t>Idée 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accent1"/>
                  </a:solidFill>
                </a:endParaRPr>
              </a:p>
              <a:p>
                <a:r>
                  <a:rPr lang="fr-FR" sz="2000" dirty="0">
                    <a:solidFill>
                      <a:schemeClr val="accent1"/>
                    </a:solidFill>
                  </a:rPr>
                  <a:t>Ici la valeur de Q change de moins en moins avec le temps.</a:t>
                </a:r>
              </a:p>
              <a:p>
                <a:r>
                  <a:rPr lang="fr-FR" sz="2000" dirty="0">
                    <a:solidFill>
                      <a:schemeClr val="accent1"/>
                    </a:solidFill>
                  </a:rPr>
                  <a:t>-&gt; On remplace 1/n par un pas α fixé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183EC5-54B6-4689-BD3B-C00B954F8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3947672"/>
                <a:ext cx="5516575" cy="2271006"/>
              </a:xfrm>
              <a:prstGeom prst="rect">
                <a:avLst/>
              </a:prstGeom>
              <a:blipFill>
                <a:blip r:embed="rId2"/>
                <a:stretch>
                  <a:fillRect l="-1657" t="-2151" r="-1326" b="-1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4F8D207D-9373-4D3F-AA04-927DA51D4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r="8828"/>
          <a:stretch/>
        </p:blipFill>
        <p:spPr>
          <a:xfrm>
            <a:off x="6064157" y="1194895"/>
            <a:ext cx="5929953" cy="31461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D84F41-B853-4C13-AB6D-67FF37879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9223" r="8716"/>
          <a:stretch/>
        </p:blipFill>
        <p:spPr>
          <a:xfrm>
            <a:off x="6064157" y="3724560"/>
            <a:ext cx="5929953" cy="299691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5268CF-5DE5-4C07-AA46-DEB604AE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D4A963-34E5-433F-BA3F-1BDBEF50F4F1}"/>
              </a:ext>
            </a:extLst>
          </p:cNvPr>
          <p:cNvSpPr txBox="1"/>
          <p:nvPr/>
        </p:nvSpPr>
        <p:spPr>
          <a:xfrm>
            <a:off x="9620127" y="3238917"/>
            <a:ext cx="237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Récompense moyenne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B95A9CB-2602-421C-8A2E-925509987DDC}"/>
              </a:ext>
            </a:extLst>
          </p:cNvPr>
          <p:cNvSpPr txBox="1"/>
          <p:nvPr/>
        </p:nvSpPr>
        <p:spPr>
          <a:xfrm>
            <a:off x="9620127" y="5572347"/>
            <a:ext cx="23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Pourcentage d’action optimale en moyenne</a:t>
            </a:r>
          </a:p>
        </p:txBody>
      </p:sp>
    </p:spTree>
    <p:extLst>
      <p:ext uri="{BB962C8B-B14F-4D97-AF65-F5344CB8AC3E}">
        <p14:creationId xmlns:p14="http://schemas.microsoft.com/office/powerpoint/2010/main" val="31898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7C8CF-D286-4307-B37D-A825A5787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Le Morpion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35510F-BEED-4287-98EF-BC4B61E7B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d’un problème à plusieurs états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89C48D-887F-4C56-B7F3-7245C623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86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A5A88-64C5-49EA-989E-A7DCB7BF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jeu du morpion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416905-F44E-4CB5-BDC2-3ED485A1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8360" cy="4351338"/>
          </a:xfrm>
        </p:spPr>
        <p:txBody>
          <a:bodyPr/>
          <a:lstStyle/>
          <a:p>
            <a:r>
              <a:rPr lang="fr-FR" u="sng" dirty="0"/>
              <a:t>L’agent</a:t>
            </a:r>
            <a:r>
              <a:rPr lang="fr-FR" dirty="0"/>
              <a:t> : il choisit quelles actions prendre</a:t>
            </a:r>
          </a:p>
          <a:p>
            <a:r>
              <a:rPr lang="fr-FR" u="sng" dirty="0"/>
              <a:t>L’environnement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fr-FR" dirty="0"/>
              <a:t>	- la grille</a:t>
            </a:r>
          </a:p>
          <a:p>
            <a:pPr marL="0" indent="0">
              <a:buNone/>
            </a:pPr>
            <a:r>
              <a:rPr lang="fr-FR" dirty="0"/>
              <a:t>	- le second joueur</a:t>
            </a:r>
          </a:p>
          <a:p>
            <a:r>
              <a:rPr lang="fr-FR" u="sng" dirty="0"/>
              <a:t>Les états</a:t>
            </a:r>
            <a:r>
              <a:rPr lang="fr-FR" dirty="0"/>
              <a:t> : les différentes combinaisons de croix et de cercles</a:t>
            </a:r>
          </a:p>
          <a:p>
            <a:r>
              <a:rPr lang="fr-FR" u="sng" dirty="0"/>
              <a:t>Les actions</a:t>
            </a:r>
            <a:r>
              <a:rPr lang="fr-FR" dirty="0"/>
              <a:t> : dessiner un cercle</a:t>
            </a:r>
          </a:p>
          <a:p>
            <a:r>
              <a:rPr lang="fr-FR" u="sng" dirty="0"/>
              <a:t>La récompense</a:t>
            </a:r>
            <a:r>
              <a:rPr lang="fr-FR" dirty="0"/>
              <a:t> : +1 pour une victoire, 0 tout le reste du temps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EA67A9-F906-4F45-BBE7-65DDCF33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9BCE50-94F4-4549-BA6B-A4EB2D69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41" y="2089092"/>
            <a:ext cx="3316028" cy="33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9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E8AAC-F64A-4282-88BD-B8E39A5A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jeu du morpion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4DC8D8-8404-4E81-8CAE-01E6DFBE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250BFF-81A8-4ACA-93D1-74663BCB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14" y="2896340"/>
            <a:ext cx="1575388" cy="15753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89DFF2-28BC-4FB7-9DF6-7BF2C3CE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66" y="1895719"/>
            <a:ext cx="1575388" cy="15753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BE2AE4F-9864-4568-B502-660A9B82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766" y="3883189"/>
            <a:ext cx="1575388" cy="15753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203B78-1127-43C4-84C5-18479FF34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818" y="1214798"/>
            <a:ext cx="1575388" cy="15753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6725E7F-4FAC-42E4-AD2E-278391150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818" y="3162670"/>
            <a:ext cx="1575388" cy="15753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D604E05-1EE8-468E-A548-4886E602B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115" y="1214798"/>
            <a:ext cx="1575388" cy="157538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2CB7DD9-67EE-4AE1-A3FA-0572EEF3A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5115" y="3162670"/>
            <a:ext cx="1575388" cy="157538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297167B-DBCE-4498-8344-42E7E73BA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8412" y="3162670"/>
            <a:ext cx="1575388" cy="1575388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A01238D-B87F-4A81-A01E-DA4E71D501E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375102" y="2683413"/>
            <a:ext cx="670664" cy="10006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7A3D275-5E8E-4AE3-9580-820B85B1BC0E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75102" y="3684034"/>
            <a:ext cx="670664" cy="986849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35E920C-8123-470F-B2C9-4AB2D4F7C27D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4621154" y="2002492"/>
            <a:ext cx="670664" cy="6809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33A3A57-67F5-4154-A1F7-C7AB46B4105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48575" y="3684034"/>
            <a:ext cx="5511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27CB8FB-B067-4C3C-B111-0A777663B960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4621154" y="2683413"/>
            <a:ext cx="670664" cy="126695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D57504B-6CB9-49B3-AD4E-767C0C2A439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6867206" y="2002492"/>
            <a:ext cx="667909" cy="0"/>
          </a:xfrm>
          <a:prstGeom prst="straightConnector1">
            <a:avLst/>
          </a:prstGeom>
          <a:ln w="762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BEE4565-D0A8-4B05-AE74-88F3F3E12734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6867206" y="2002492"/>
            <a:ext cx="667909" cy="19478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B4D1D51-EFBD-4C03-96E5-CB053D4C15A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9110503" y="3950364"/>
            <a:ext cx="6679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95C125BD-32FA-40DB-86E6-D224E4D7B22E}"/>
                  </a:ext>
                </a:extLst>
              </p:cNvPr>
              <p:cNvSpPr txBox="1"/>
              <p:nvPr/>
            </p:nvSpPr>
            <p:spPr>
              <a:xfrm>
                <a:off x="141539" y="5458577"/>
                <a:ext cx="7652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fr-FR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95C125BD-32FA-40DB-86E6-D224E4D7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9" y="5458577"/>
                <a:ext cx="76520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EF9D85A-D753-440F-A790-D6F85C6E145B}"/>
                  </a:ext>
                </a:extLst>
              </p:cNvPr>
              <p:cNvSpPr txBox="1"/>
              <p:nvPr/>
            </p:nvSpPr>
            <p:spPr>
              <a:xfrm>
                <a:off x="4573881" y="5458576"/>
                <a:ext cx="7652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fr-FR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EF9D85A-D753-440F-A790-D6F85C6E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881" y="5458576"/>
                <a:ext cx="76520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A8FC1-4127-4C28-8AA6-7E321A18A104}"/>
                  </a:ext>
                </a:extLst>
              </p:cNvPr>
              <p:cNvSpPr txBox="1"/>
              <p:nvPr/>
            </p:nvSpPr>
            <p:spPr>
              <a:xfrm>
                <a:off x="9061852" y="5458576"/>
                <a:ext cx="7652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fr-FR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A8FC1-4127-4C28-8AA6-7E321A18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852" y="5458576"/>
                <a:ext cx="76520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0F3D7D03-CB04-4058-9957-EFD6AAB3D17C}"/>
                  </a:ext>
                </a:extLst>
              </p:cNvPr>
              <p:cNvSpPr txBox="1"/>
              <p:nvPr/>
            </p:nvSpPr>
            <p:spPr>
              <a:xfrm>
                <a:off x="3488141" y="5458577"/>
                <a:ext cx="6906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fr-FR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0F3D7D03-CB04-4058-9957-EFD6AAB3D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41" y="5458577"/>
                <a:ext cx="69063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B2CEAF2-1754-49FC-A02C-56688CA56715}"/>
                  </a:ext>
                </a:extLst>
              </p:cNvPr>
              <p:cNvSpPr txBox="1"/>
              <p:nvPr/>
            </p:nvSpPr>
            <p:spPr>
              <a:xfrm>
                <a:off x="7977490" y="5458576"/>
                <a:ext cx="6906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fr-FR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B2CEAF2-1754-49FC-A02C-56688CA56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90" y="5458576"/>
                <a:ext cx="69063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EC6DCA3-5B53-4933-AB0D-C89F6B670E9F}"/>
                  </a:ext>
                </a:extLst>
              </p:cNvPr>
              <p:cNvSpPr txBox="1"/>
              <p:nvPr/>
            </p:nvSpPr>
            <p:spPr>
              <a:xfrm>
                <a:off x="9791791" y="4853189"/>
                <a:ext cx="154862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fr-FR" sz="3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EC6DCA3-5B53-4933-AB0D-C89F6B670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791" y="4853189"/>
                <a:ext cx="1548629" cy="10772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0A1348DC-695A-4EA4-B8B9-7A2C954073F9}"/>
                  </a:ext>
                </a:extLst>
              </p:cNvPr>
              <p:cNvSpPr txBox="1"/>
              <p:nvPr/>
            </p:nvSpPr>
            <p:spPr>
              <a:xfrm>
                <a:off x="141539" y="6198255"/>
                <a:ext cx="7330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>
                    <a:solidFill>
                      <a:schemeClr val="accent1"/>
                    </a:solidFill>
                  </a:rPr>
                  <a:t>Trajectoire</a:t>
                </a:r>
                <a:r>
                  <a:rPr lang="fr-FR" sz="28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trike="sngStrik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trike="sngStrik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trike="sngStrik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strike="sngStrik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fr-FR" sz="28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fr-FR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fr-FR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0A1348DC-695A-4EA4-B8B9-7A2C9540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9" y="6198255"/>
                <a:ext cx="7330084" cy="523220"/>
              </a:xfrm>
              <a:prstGeom prst="rect">
                <a:avLst/>
              </a:prstGeom>
              <a:blipFill>
                <a:blip r:embed="rId16"/>
                <a:stretch>
                  <a:fillRect l="-1663"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AC0F7B6-FFA6-4ACD-AD41-85D89AA3D0AC}"/>
                  </a:ext>
                </a:extLst>
              </p:cNvPr>
              <p:cNvSpPr txBox="1"/>
              <p:nvPr/>
            </p:nvSpPr>
            <p:spPr>
              <a:xfrm>
                <a:off x="29378" y="1204121"/>
                <a:ext cx="49894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fr-F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𝑒𝑝𝑠𝑔𝑟𝑒𝑒𝑑𝑦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d>
                        <m:dPr>
                          <m:ctrlPr>
                            <a:rPr lang="fr-FR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𝓐</m:t>
                          </m:r>
                          <m:r>
                            <a:rPr lang="fr-FR" sz="32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fr-FR" sz="32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AC0F7B6-FFA6-4ACD-AD41-85D89AA3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8" y="1204121"/>
                <a:ext cx="4989443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3" grpId="0"/>
      <p:bldP spid="5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2D945-E998-4929-92E1-E9EAD27B84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Un cadre général pour l’apprentissage par renforcement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3D0E54-2360-4BB7-AC99-2DA27C68E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Ou comment résumer n’importe quel problème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DF4A93-AEDB-4754-8640-6058BB4B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37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8E1AE-36FF-4BCC-A1B9-8B2343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général pour le 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376D72-333B-42D5-B3DD-14D3FC7C27EE}"/>
              </a:ext>
            </a:extLst>
          </p:cNvPr>
          <p:cNvSpPr/>
          <p:nvPr/>
        </p:nvSpPr>
        <p:spPr>
          <a:xfrm>
            <a:off x="2202694" y="1539315"/>
            <a:ext cx="2474209" cy="760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Agent</a:t>
            </a:r>
            <a:endParaRPr lang="fr-F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57CC2-DAE2-48D4-87E0-4BBC715FAA28}"/>
              </a:ext>
            </a:extLst>
          </p:cNvPr>
          <p:cNvSpPr/>
          <p:nvPr/>
        </p:nvSpPr>
        <p:spPr>
          <a:xfrm>
            <a:off x="1602418" y="2843160"/>
            <a:ext cx="3674763" cy="76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Environnement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D6CF8659-C796-4799-94C4-F3BB6BDDEE73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4676903" y="1919445"/>
            <a:ext cx="600278" cy="1303845"/>
          </a:xfrm>
          <a:prstGeom prst="bentConnector3">
            <a:avLst>
              <a:gd name="adj1" fmla="val 20167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6FCBD33-691F-4FBE-94EE-D86513D2A313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 flipH="1">
            <a:off x="1602418" y="1919446"/>
            <a:ext cx="600276" cy="1303845"/>
          </a:xfrm>
          <a:prstGeom prst="bentConnector3">
            <a:avLst>
              <a:gd name="adj1" fmla="val -10463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E33EEF9-04C5-471F-9C59-4D94253045B1}"/>
                  </a:ext>
                </a:extLst>
              </p:cNvPr>
              <p:cNvSpPr txBox="1"/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E33EEF9-04C5-471F-9C59-4D942530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blipFill>
                <a:blip r:embed="rId2"/>
                <a:stretch>
                  <a:fillRect l="-17021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DF71FA0-B49B-4A5D-92AA-7B19BCF2B896}"/>
                  </a:ext>
                </a:extLst>
              </p:cNvPr>
              <p:cNvSpPr txBox="1"/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DF71FA0-B49B-4A5D-92AA-7B19BCF2B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blipFill>
                <a:blip r:embed="rId3"/>
                <a:stretch>
                  <a:fillRect l="-13830" r="-79787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4021C51-E182-454A-AC06-4AE6625737D3}"/>
                  </a:ext>
                </a:extLst>
              </p:cNvPr>
              <p:cNvSpPr txBox="1"/>
              <p:nvPr/>
            </p:nvSpPr>
            <p:spPr>
              <a:xfrm>
                <a:off x="6689751" y="2202649"/>
                <a:ext cx="5139292" cy="4153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200" b="1" dirty="0">
                    <a:solidFill>
                      <a:schemeClr val="accent1"/>
                    </a:solidFill>
                  </a:rPr>
                  <a:t>L’agent maximise le gain</a:t>
                </a:r>
                <a:br>
                  <a:rPr lang="fr-FR" sz="3200" b="1" dirty="0">
                    <a:solidFill>
                      <a:schemeClr val="accent1"/>
                    </a:solidFill>
                  </a:rPr>
                </a:br>
                <a:r>
                  <a:rPr lang="fr-FR" sz="2400" dirty="0">
                    <a:solidFill>
                      <a:schemeClr val="accent1"/>
                    </a:solidFill>
                  </a:rPr>
                  <a:t>où le gain est la somme des</a:t>
                </a:r>
                <a:br>
                  <a:rPr lang="fr-FR" sz="2400" dirty="0">
                    <a:solidFill>
                      <a:schemeClr val="accent1"/>
                    </a:solidFill>
                  </a:rPr>
                </a:br>
                <a:r>
                  <a:rPr lang="fr-FR" sz="2400" dirty="0">
                    <a:solidFill>
                      <a:schemeClr val="accent1"/>
                    </a:solidFill>
                  </a:rPr>
                  <a:t>récompenses à venir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2400" dirty="0">
                    <a:solidFill>
                      <a:schemeClr val="accent1"/>
                    </a:solidFill>
                  </a:rPr>
                  <a:t>En pratique on veut que le gain soit une</a:t>
                </a:r>
                <a:br>
                  <a:rPr lang="fr-FR" sz="2400" dirty="0">
                    <a:solidFill>
                      <a:schemeClr val="accent1"/>
                    </a:solidFill>
                  </a:rPr>
                </a:br>
                <a:r>
                  <a:rPr lang="fr-FR" sz="2400" dirty="0">
                    <a:solidFill>
                      <a:schemeClr val="accent1"/>
                    </a:solidFill>
                  </a:rPr>
                  <a:t>somme finie, comme T peut être infini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4021C51-E182-454A-AC06-4AE662573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51" y="2202649"/>
                <a:ext cx="5139292" cy="4153701"/>
              </a:xfrm>
              <a:prstGeom prst="rect">
                <a:avLst/>
              </a:prstGeom>
              <a:blipFill>
                <a:blip r:embed="rId4"/>
                <a:stretch>
                  <a:fillRect l="-1305" t="-1906" r="-13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46A85A9-1E5C-4A72-9C28-59D4A60A0BC6}"/>
                  </a:ext>
                </a:extLst>
              </p:cNvPr>
              <p:cNvSpPr txBox="1"/>
              <p:nvPr/>
            </p:nvSpPr>
            <p:spPr>
              <a:xfrm>
                <a:off x="362957" y="4258271"/>
                <a:ext cx="5793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Trajectoire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46A85A9-1E5C-4A72-9C28-59D4A60A0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57" y="4258271"/>
                <a:ext cx="5793445" cy="461665"/>
              </a:xfrm>
              <a:prstGeom prst="rect">
                <a:avLst/>
              </a:prstGeom>
              <a:blipFill>
                <a:blip r:embed="rId5"/>
                <a:stretch>
                  <a:fillRect l="-1684" t="-10667" b="-3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4A86789D-A7A0-4B8D-9900-DED142FC4036}"/>
                  </a:ext>
                </a:extLst>
              </p:cNvPr>
              <p:cNvSpPr txBox="1"/>
              <p:nvPr/>
            </p:nvSpPr>
            <p:spPr>
              <a:xfrm>
                <a:off x="362957" y="4627603"/>
                <a:ext cx="714022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On définit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3"/>
                    </a:solidFill>
                  </a:rPr>
                  <a:t>politique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0" dirty="0">
                  <a:solidFill>
                    <a:schemeClr val="accent3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rgbClr val="0070C0"/>
                    </a:solidFill>
                  </a:rPr>
                  <a:t>valeur d’état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5"/>
                    </a:solidFill>
                  </a:rPr>
                  <a:t>valeur d’action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4A86789D-A7A0-4B8D-9900-DED142FC4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57" y="4627603"/>
                <a:ext cx="7140224" cy="1569660"/>
              </a:xfrm>
              <a:prstGeom prst="rect">
                <a:avLst/>
              </a:prstGeom>
              <a:blipFill>
                <a:blip r:embed="rId6"/>
                <a:stretch>
                  <a:fillRect l="-1366" t="-3101" b="-81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626822-21AD-47C3-B8CC-8A289090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32E6BC-B089-45C7-9EB8-025095DD8955}"/>
              </a:ext>
            </a:extLst>
          </p:cNvPr>
          <p:cNvSpPr txBox="1"/>
          <p:nvPr/>
        </p:nvSpPr>
        <p:spPr>
          <a:xfrm>
            <a:off x="6285390" y="1259096"/>
            <a:ext cx="5543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accent1"/>
                </a:solidFill>
              </a:rPr>
              <a:t>Attention ! Processus de décision </a:t>
            </a:r>
            <a:r>
              <a:rPr lang="fr-FR" b="1" u="sng" dirty="0">
                <a:solidFill>
                  <a:schemeClr val="accent1"/>
                </a:solidFill>
              </a:rPr>
              <a:t>Markovien</a:t>
            </a:r>
          </a:p>
          <a:p>
            <a:pPr algn="r"/>
            <a:r>
              <a:rPr lang="fr-FR" dirty="0">
                <a:solidFill>
                  <a:schemeClr val="accent1"/>
                </a:solidFill>
              </a:rPr>
              <a:t>On considère que le passé ne nous apprend rien de plus dans un état donné.</a:t>
            </a:r>
          </a:p>
        </p:txBody>
      </p:sp>
    </p:spTree>
    <p:extLst>
      <p:ext uri="{BB962C8B-B14F-4D97-AF65-F5344CB8AC3E}">
        <p14:creationId xmlns:p14="http://schemas.microsoft.com/office/powerpoint/2010/main" val="16907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/>
      <p:bldP spid="30" grpId="0"/>
      <p:bldP spid="32" grpId="0"/>
      <p:bldP spid="33" grpId="0"/>
      <p:bldP spid="3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B4CC9-E34A-4FE9-A096-BF2B673D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grandeurs clés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77A5A138-0F3A-4B2E-A2E5-657F6BB1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8317006"/>
                  </p:ext>
                </p:extLst>
              </p:nvPr>
            </p:nvGraphicFramePr>
            <p:xfrm>
              <a:off x="458166" y="1940680"/>
              <a:ext cx="11275668" cy="29420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58556">
                      <a:extLst>
                        <a:ext uri="{9D8B030D-6E8A-4147-A177-3AD203B41FA5}">
                          <a16:colId xmlns:a16="http://schemas.microsoft.com/office/drawing/2014/main" val="1470676984"/>
                        </a:ext>
                      </a:extLst>
                    </a:gridCol>
                    <a:gridCol w="3758556">
                      <a:extLst>
                        <a:ext uri="{9D8B030D-6E8A-4147-A177-3AD203B41FA5}">
                          <a16:colId xmlns:a16="http://schemas.microsoft.com/office/drawing/2014/main" val="370423916"/>
                        </a:ext>
                      </a:extLst>
                    </a:gridCol>
                    <a:gridCol w="3758556">
                      <a:extLst>
                        <a:ext uri="{9D8B030D-6E8A-4147-A177-3AD203B41FA5}">
                          <a16:colId xmlns:a16="http://schemas.microsoft.com/office/drawing/2014/main" val="328412089"/>
                        </a:ext>
                      </a:extLst>
                    </a:gridCol>
                  </a:tblGrid>
                  <a:tr h="29420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4A19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politique</a:t>
                          </a:r>
                          <a:r>
                            <a:rPr kumimoji="0" lang="fr-FR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fr-FR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r>
                            <a:rPr kumimoji="0" lang="fr-FR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fr-F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4A1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4A1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4A1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4A19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kumimoji="0" lang="fr-F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4A1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br>
                            <a:rPr kumimoji="0" lang="fr-FR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4A1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ℙ</m:t>
                                </m:r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4A1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4A1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4A1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4A1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4A1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4A19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4A19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fr-F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4A19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fr-FR" sz="2800" dirty="0">
                              <a:solidFill>
                                <a:schemeClr val="accent3"/>
                              </a:solidFill>
                            </a:rPr>
                            <a:t>ACTOR</a:t>
                          </a:r>
                        </a:p>
                        <a:p>
                          <a:pPr algn="ctr"/>
                          <a:endParaRPr lang="fr-FR" sz="2800" dirty="0">
                            <a:solidFill>
                              <a:schemeClr val="accent3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2000" dirty="0">
                              <a:solidFill>
                                <a:schemeClr val="accent1"/>
                              </a:solidFill>
                            </a:rPr>
                            <a:t>Quelle est l’action la plus pertinente dans un état donné ?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fr-FR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valeur d’état </a:t>
                          </a:r>
                          <a:r>
                            <a:rPr kumimoji="0" lang="fr-FR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kumimoji="0" lang="fr-F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kumimoji="0" lang="fr-F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fr-F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fr-F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0" lang="fr-F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fr-F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fr-F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fr-F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</m:t>
                                  </m:r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endParaRPr lang="fr-FR" dirty="0"/>
                        </a:p>
                        <a:p>
                          <a:pPr algn="ctr"/>
                          <a:r>
                            <a:rPr lang="fr-FR" sz="2800" dirty="0">
                              <a:solidFill>
                                <a:srgbClr val="0070C0"/>
                              </a:solidFill>
                            </a:rPr>
                            <a:t>CRITIC</a:t>
                          </a:r>
                        </a:p>
                        <a:p>
                          <a:pPr algn="ctr"/>
                          <a:endParaRPr lang="fr-FR" sz="2800" dirty="0">
                            <a:solidFill>
                              <a:srgbClr val="0070C0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2000" dirty="0">
                              <a:solidFill>
                                <a:schemeClr val="accent1"/>
                              </a:solidFill>
                            </a:rPr>
                            <a:t>Quel est le gain que je peux espérer dans cet état 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fr-FR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valeur d’action </a:t>
                          </a:r>
                          <a:r>
                            <a:rPr kumimoji="0" lang="fr-FR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kumimoji="0" lang="fr-F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5B9BD5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B9BD5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B9BD5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B9BD5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fr-F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5B9BD5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br>
                            <a:rPr kumimoji="0" lang="fr-FR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B9BD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5B9BD5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kumimoji="0" lang="fr-FR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B9BD5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kumimoji="0" lang="fr-FR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5B9BD5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 dirty="0"/>
                        </a:p>
                        <a:p>
                          <a:pPr algn="ctr"/>
                          <a:r>
                            <a:rPr lang="fr-FR" sz="2800" dirty="0">
                              <a:solidFill>
                                <a:schemeClr val="accent5"/>
                              </a:solidFill>
                            </a:rPr>
                            <a:t>Q-LEARNING</a:t>
                          </a:r>
                        </a:p>
                        <a:p>
                          <a:pPr algn="ctr"/>
                          <a:endParaRPr lang="fr-FR" sz="2800" dirty="0">
                            <a:solidFill>
                              <a:schemeClr val="accent5"/>
                            </a:solidFill>
                          </a:endParaRPr>
                        </a:p>
                        <a:p>
                          <a:pPr algn="ctr"/>
                          <a:r>
                            <a:rPr lang="fr-FR" sz="2000" dirty="0">
                              <a:solidFill>
                                <a:schemeClr val="accent1"/>
                              </a:solidFill>
                            </a:rPr>
                            <a:t>Quelle action dans mon état actuel me rapportera le plus gros gain 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647863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8">
                <a:extLst>
                  <a:ext uri="{FF2B5EF4-FFF2-40B4-BE49-F238E27FC236}">
                    <a16:creationId xmlns:a16="http://schemas.microsoft.com/office/drawing/2014/main" id="{77A5A138-0F3A-4B2E-A2E5-657F6BB1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8317006"/>
                  </p:ext>
                </p:extLst>
              </p:nvPr>
            </p:nvGraphicFramePr>
            <p:xfrm>
              <a:off x="458166" y="1940680"/>
              <a:ext cx="11275668" cy="29420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58556">
                      <a:extLst>
                        <a:ext uri="{9D8B030D-6E8A-4147-A177-3AD203B41FA5}">
                          <a16:colId xmlns:a16="http://schemas.microsoft.com/office/drawing/2014/main" val="1470676984"/>
                        </a:ext>
                      </a:extLst>
                    </a:gridCol>
                    <a:gridCol w="3758556">
                      <a:extLst>
                        <a:ext uri="{9D8B030D-6E8A-4147-A177-3AD203B41FA5}">
                          <a16:colId xmlns:a16="http://schemas.microsoft.com/office/drawing/2014/main" val="370423916"/>
                        </a:ext>
                      </a:extLst>
                    </a:gridCol>
                    <a:gridCol w="3758556">
                      <a:extLst>
                        <a:ext uri="{9D8B030D-6E8A-4147-A177-3AD203B41FA5}">
                          <a16:colId xmlns:a16="http://schemas.microsoft.com/office/drawing/2014/main" val="328412089"/>
                        </a:ext>
                      </a:extLst>
                    </a:gridCol>
                  </a:tblGrid>
                  <a:tr h="294203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656" r="-199838" b="-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162" t="-1656" r="-100162" b="-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838" t="-1656" b="-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7863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AF32F77-1AC4-4589-AAA4-6678FBB55F56}"/>
                  </a:ext>
                </a:extLst>
              </p:cNvPr>
              <p:cNvSpPr txBox="1"/>
              <p:nvPr/>
            </p:nvSpPr>
            <p:spPr>
              <a:xfrm>
                <a:off x="385334" y="5721303"/>
                <a:ext cx="11421332" cy="557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dirty="0">
                    <a:solidFill>
                      <a:schemeClr val="accent1"/>
                    </a:solidFill>
                  </a:rPr>
                  <a:t>Le gain c’est l’ensemble des récompenses futures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fr-FR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sSub>
                          <m:sSubPr>
                            <m:ctrlPr>
                              <a:rPr lang="fr-FR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p>
                                <m: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fr-FR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fr-FR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fr-FR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AF32F77-1AC4-4589-AAA4-6678FBB5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4" y="5721303"/>
                <a:ext cx="11421332" cy="557653"/>
              </a:xfrm>
              <a:prstGeom prst="rect">
                <a:avLst/>
              </a:prstGeom>
              <a:blipFill>
                <a:blip r:embed="rId3"/>
                <a:stretch>
                  <a:fillRect l="-1067" t="-5495" b="-307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8D45CD-06C7-4E9A-B03D-7012AF30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38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7873B-896E-4599-9DCD-A9AB184F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processus d’apprentissage par renforcement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F211540-CD14-4BF9-B038-0E6EFE19CA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On peut apprendre le modèle</a:t>
                </a:r>
              </a:p>
              <a:p>
                <a:pPr marL="0" indent="0">
                  <a:buNone/>
                </a:pPr>
                <a:r>
                  <a:rPr lang="fr-FR" sz="2400" dirty="0"/>
                  <a:t>-&gt; on approxime </a:t>
                </a:r>
                <a14:m>
                  <m:oMath xmlns:m="http://schemas.openxmlformats.org/officeDocument/2006/math">
                    <m:r>
                      <a:rPr lang="fr-FR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𝐪</m:t>
                    </m:r>
                    <m:r>
                      <a:rPr lang="fr-FR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fr-FR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fr-FR" sz="24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1" dirty="0"/>
              </a:p>
              <a:p>
                <a:pPr marL="0" indent="0">
                  <a:buNone/>
                </a:pPr>
                <a:endParaRPr lang="fr-FR" sz="2400" dirty="0"/>
              </a:p>
              <a:p>
                <a:r>
                  <a:rPr lang="fr-FR" sz="2400" dirty="0"/>
                  <a:t>On peut apprendre le gain</a:t>
                </a:r>
              </a:p>
              <a:p>
                <a:pPr marL="0" indent="0">
                  <a:buNone/>
                </a:pPr>
                <a:r>
                  <a:rPr lang="fr-FR" sz="2400" dirty="0"/>
                  <a:t>-&gt; on approxime </a:t>
                </a:r>
                <a14:m>
                  <m:oMath xmlns:m="http://schemas.openxmlformats.org/officeDocument/2006/math">
                    <m:r>
                      <a:rPr lang="fr-FR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fr-FR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fr-FR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1" dirty="0"/>
              </a:p>
              <a:p>
                <a:pPr marL="0" indent="0">
                  <a:buNone/>
                </a:pPr>
                <a:endParaRPr lang="fr-FR" sz="2400" b="1" dirty="0"/>
              </a:p>
              <a:p>
                <a:r>
                  <a:rPr lang="fr-FR" sz="2400" dirty="0"/>
                  <a:t>On peut apprendre la politique</a:t>
                </a:r>
              </a:p>
              <a:p>
                <a:pPr marL="0" indent="0">
                  <a:buNone/>
                </a:pPr>
                <a:r>
                  <a:rPr lang="fr-FR" sz="2400" dirty="0"/>
                  <a:t>-&gt; on approxime </a:t>
                </a:r>
                <a14:m>
                  <m:oMath xmlns:m="http://schemas.openxmlformats.org/officeDocument/2006/math">
                    <m:r>
                      <a:rPr lang="fr-FR" sz="24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𝛑</m:t>
                    </m:r>
                    <m:r>
                      <a:rPr lang="fr-FR" sz="24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fr-FR" sz="24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sz="24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fr-FR" sz="24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F211540-CD14-4BF9-B038-0E6EFE19C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5B540F-F62A-4F2C-854A-CB112952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17</a:t>
            </a:fld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162FFB3-CFD7-4817-AC5C-D1CEF670CD7E}"/>
              </a:ext>
            </a:extLst>
          </p:cNvPr>
          <p:cNvSpPr/>
          <p:nvPr/>
        </p:nvSpPr>
        <p:spPr>
          <a:xfrm>
            <a:off x="5660995" y="3428999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213117D-85C9-46D7-90CC-66C9971C6650}"/>
              </a:ext>
            </a:extLst>
          </p:cNvPr>
          <p:cNvSpPr/>
          <p:nvPr/>
        </p:nvSpPr>
        <p:spPr>
          <a:xfrm>
            <a:off x="8522560" y="2153148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  <a:p>
            <a:pPr algn="ctr"/>
            <a:r>
              <a:rPr lang="fr-FR" dirty="0"/>
              <a:t>On estime le gain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7749F2B-428E-46BD-B7C9-B0086A818D6E}"/>
              </a:ext>
            </a:extLst>
          </p:cNvPr>
          <p:cNvSpPr/>
          <p:nvPr/>
        </p:nvSpPr>
        <p:spPr>
          <a:xfrm>
            <a:off x="8522561" y="5118930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42243F16-3160-4E1E-867D-DDFE1BC8BAE6}"/>
              </a:ext>
            </a:extLst>
          </p:cNvPr>
          <p:cNvCxnSpPr>
            <a:stCxn id="13" idx="0"/>
            <a:endCxn id="14" idx="1"/>
          </p:cNvCxnSpPr>
          <p:nvPr/>
        </p:nvCxnSpPr>
        <p:spPr>
          <a:xfrm rot="5400000" flipH="1" flipV="1">
            <a:off x="7179602" y="2086041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25F260D0-C644-4544-9752-D325E53DED92}"/>
              </a:ext>
            </a:extLst>
          </p:cNvPr>
          <p:cNvCxnSpPr>
            <a:cxnSpLocks/>
            <a:stCxn id="15" idx="1"/>
            <a:endCxn id="13" idx="2"/>
          </p:cNvCxnSpPr>
          <p:nvPr/>
        </p:nvCxnSpPr>
        <p:spPr>
          <a:xfrm rot="10800000">
            <a:off x="6655295" y="4343400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5261FA2-B988-4B96-AA12-8572DEB35C5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782820" y="3067548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F632918-EF63-4C77-AF4E-EE3526574BE0}"/>
                  </a:ext>
                </a:extLst>
              </p:cNvPr>
              <p:cNvSpPr txBox="1"/>
              <p:nvPr/>
            </p:nvSpPr>
            <p:spPr>
              <a:xfrm>
                <a:off x="8980400" y="1629928"/>
                <a:ext cx="2018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,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F632918-EF63-4C77-AF4E-EE352657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400" y="1629928"/>
                <a:ext cx="2018886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8AB2717-8B26-478E-9D28-526E06E436AF}"/>
                  </a:ext>
                </a:extLst>
              </p:cNvPr>
              <p:cNvSpPr txBox="1"/>
              <p:nvPr/>
            </p:nvSpPr>
            <p:spPr>
              <a:xfrm>
                <a:off x="9762151" y="6033329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8AB2717-8B26-478E-9D28-526E06E43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151" y="6033329"/>
                <a:ext cx="1280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  <p:bldP spid="15" grpId="0" animBg="1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9E329-CA54-46F7-850A-B78F4C55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équations de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0AB72CC6-100D-400F-9B99-EBC6FBB0D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149" y="1319228"/>
                <a:ext cx="6829676" cy="5725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Pensées en connaissance du modèle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b="0" dirty="0"/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0AB72CC6-100D-400F-9B99-EBC6FBB0D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149" y="1319228"/>
                <a:ext cx="6829676" cy="572549"/>
              </a:xfrm>
              <a:blipFill>
                <a:blip r:embed="rId2"/>
                <a:stretch>
                  <a:fillRect l="-1429" t="-7447" b="-53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>
            <a:extLst>
              <a:ext uri="{FF2B5EF4-FFF2-40B4-BE49-F238E27FC236}">
                <a16:creationId xmlns:a16="http://schemas.microsoft.com/office/drawing/2014/main" id="{A0FD45D6-6227-4541-B297-1020B02FF890}"/>
              </a:ext>
            </a:extLst>
          </p:cNvPr>
          <p:cNvSpPr/>
          <p:nvPr/>
        </p:nvSpPr>
        <p:spPr>
          <a:xfrm>
            <a:off x="9436562" y="1418253"/>
            <a:ext cx="588138" cy="588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1BC076D-309B-44EB-97A0-E0D418AA3975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 flipH="1">
            <a:off x="8428584" y="1920259"/>
            <a:ext cx="1094109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C16EBA8-4A17-449F-8477-A8050DD0568C}"/>
              </a:ext>
            </a:extLst>
          </p:cNvPr>
          <p:cNvSpPr/>
          <p:nvPr/>
        </p:nvSpPr>
        <p:spPr>
          <a:xfrm>
            <a:off x="8134515" y="271698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E193E2E-3BA1-4A33-A6E5-FDC4C9FD6167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8428584" y="3305123"/>
            <a:ext cx="647341" cy="109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0013419-8261-48F0-AE06-9E35A6854B17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flipH="1">
            <a:off x="7773878" y="3305123"/>
            <a:ext cx="654706" cy="1035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2B75CA3F-5FE5-4E64-A53E-9BB735983733}"/>
              </a:ext>
            </a:extLst>
          </p:cNvPr>
          <p:cNvSpPr/>
          <p:nvPr/>
        </p:nvSpPr>
        <p:spPr>
          <a:xfrm>
            <a:off x="8718970" y="4399226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359F4E6-BABD-446F-B06A-E899723E5E05}"/>
              </a:ext>
            </a:extLst>
          </p:cNvPr>
          <p:cNvSpPr/>
          <p:nvPr/>
        </p:nvSpPr>
        <p:spPr>
          <a:xfrm>
            <a:off x="7416923" y="4340190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8666AC-61E8-4C28-AC8B-43B6743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18</a:t>
            </a:fld>
            <a:endParaRPr lang="fr-FR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BAB4A6E-4C5E-40B5-AE39-1848ACCCC84B}"/>
              </a:ext>
            </a:extLst>
          </p:cNvPr>
          <p:cNvCxnSpPr>
            <a:cxnSpLocks/>
            <a:stCxn id="6" idx="5"/>
            <a:endCxn id="47" idx="0"/>
          </p:cNvCxnSpPr>
          <p:nvPr/>
        </p:nvCxnSpPr>
        <p:spPr>
          <a:xfrm>
            <a:off x="9938569" y="1920259"/>
            <a:ext cx="1118873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2E709-45F2-400D-9FB6-D173D8FDE7D9}"/>
              </a:ext>
            </a:extLst>
          </p:cNvPr>
          <p:cNvSpPr/>
          <p:nvPr/>
        </p:nvSpPr>
        <p:spPr>
          <a:xfrm>
            <a:off x="10763373" y="271698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F07C22A-E2F9-43DB-9F2E-9675D767E8DC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>
            <a:off x="11057442" y="3305123"/>
            <a:ext cx="629946" cy="1094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26E23FC-1EEE-4F92-B08A-CEAD6950423D}"/>
              </a:ext>
            </a:extLst>
          </p:cNvPr>
          <p:cNvCxnSpPr>
            <a:cxnSpLocks/>
            <a:stCxn id="47" idx="2"/>
            <a:endCxn id="52" idx="0"/>
          </p:cNvCxnSpPr>
          <p:nvPr/>
        </p:nvCxnSpPr>
        <p:spPr>
          <a:xfrm flipH="1">
            <a:off x="10381657" y="3305123"/>
            <a:ext cx="675785" cy="1078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3BADFF6E-4DB0-4C93-A037-7F82D071FA7D}"/>
              </a:ext>
            </a:extLst>
          </p:cNvPr>
          <p:cNvSpPr/>
          <p:nvPr/>
        </p:nvSpPr>
        <p:spPr>
          <a:xfrm>
            <a:off x="11330433" y="439922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435CDBC-7695-45E5-9B49-82B82EDD75AB}"/>
              </a:ext>
            </a:extLst>
          </p:cNvPr>
          <p:cNvSpPr/>
          <p:nvPr/>
        </p:nvSpPr>
        <p:spPr>
          <a:xfrm>
            <a:off x="10024702" y="438383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C03EB2C2-0FD2-4414-B982-CEB6B1BA6702}"/>
                  </a:ext>
                </a:extLst>
              </p:cNvPr>
              <p:cNvSpPr txBox="1"/>
              <p:nvPr/>
            </p:nvSpPr>
            <p:spPr>
              <a:xfrm>
                <a:off x="8014920" y="205935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C03EB2C2-0FD2-4414-B982-CEB6B1BA6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920" y="2059351"/>
                <a:ext cx="852256" cy="369332"/>
              </a:xfrm>
              <a:prstGeom prst="rect">
                <a:avLst/>
              </a:prstGeom>
              <a:blipFill>
                <a:blip r:embed="rId3"/>
                <a:stretch>
                  <a:fillRect r="-16429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437EB467-FA42-4794-AD08-D7618DE5097E}"/>
                  </a:ext>
                </a:extLst>
              </p:cNvPr>
              <p:cNvSpPr txBox="1"/>
              <p:nvPr/>
            </p:nvSpPr>
            <p:spPr>
              <a:xfrm>
                <a:off x="10522713" y="205935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437EB467-FA42-4794-AD08-D7618DE5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713" y="2059351"/>
                <a:ext cx="852256" cy="369332"/>
              </a:xfrm>
              <a:prstGeom prst="rect">
                <a:avLst/>
              </a:prstGeom>
              <a:blipFill>
                <a:blip r:embed="rId4"/>
                <a:stretch>
                  <a:fillRect r="-16429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A9CAAB2E-B97A-4A6F-9043-7F1A5CEDA89C}"/>
                  </a:ext>
                </a:extLst>
              </p:cNvPr>
              <p:cNvSpPr txBox="1"/>
              <p:nvPr/>
            </p:nvSpPr>
            <p:spPr>
              <a:xfrm>
                <a:off x="7699509" y="282638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A9CAAB2E-B97A-4A6F-9043-7F1A5CED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509" y="2826388"/>
                <a:ext cx="435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7E8B52CA-4820-4122-A632-2AC1AEAA82EC}"/>
                  </a:ext>
                </a:extLst>
              </p:cNvPr>
              <p:cNvSpPr txBox="1"/>
              <p:nvPr/>
            </p:nvSpPr>
            <p:spPr>
              <a:xfrm>
                <a:off x="11351511" y="282638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7E8B52CA-4820-4122-A632-2AC1AEAA8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511" y="2826388"/>
                <a:ext cx="4350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19350BFE-D190-4F73-B2D7-09AA51A06D15}"/>
                  </a:ext>
                </a:extLst>
              </p:cNvPr>
              <p:cNvSpPr txBox="1"/>
              <p:nvPr/>
            </p:nvSpPr>
            <p:spPr>
              <a:xfrm flipH="1">
                <a:off x="7562762" y="505409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19350BFE-D190-4F73-B2D7-09AA51A0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62762" y="5054099"/>
                <a:ext cx="422229" cy="369332"/>
              </a:xfrm>
              <a:prstGeom prst="rect">
                <a:avLst/>
              </a:prstGeom>
              <a:blipFill>
                <a:blip r:embed="rId7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70037364-8E89-42C7-B996-D59DD8546E64}"/>
                  </a:ext>
                </a:extLst>
              </p:cNvPr>
              <p:cNvSpPr txBox="1"/>
              <p:nvPr/>
            </p:nvSpPr>
            <p:spPr>
              <a:xfrm flipH="1">
                <a:off x="8864809" y="511313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70037364-8E89-42C7-B996-D59DD8546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64809" y="5113134"/>
                <a:ext cx="422229" cy="369332"/>
              </a:xfrm>
              <a:prstGeom prst="rect">
                <a:avLst/>
              </a:prstGeom>
              <a:blipFill>
                <a:blip r:embed="rId8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877B62C-2DE2-42D8-A77E-FC6AA374C473}"/>
                  </a:ext>
                </a:extLst>
              </p:cNvPr>
              <p:cNvSpPr txBox="1"/>
              <p:nvPr/>
            </p:nvSpPr>
            <p:spPr>
              <a:xfrm flipH="1">
                <a:off x="10174225" y="511313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877B62C-2DE2-42D8-A77E-FC6AA374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74225" y="5113134"/>
                <a:ext cx="422229" cy="369332"/>
              </a:xfrm>
              <a:prstGeom prst="rect">
                <a:avLst/>
              </a:prstGeom>
              <a:blipFill>
                <a:blip r:embed="rId9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D2713867-E714-4AE5-8695-152986E51167}"/>
                  </a:ext>
                </a:extLst>
              </p:cNvPr>
              <p:cNvSpPr txBox="1"/>
              <p:nvPr/>
            </p:nvSpPr>
            <p:spPr>
              <a:xfrm flipH="1">
                <a:off x="11476272" y="509774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D2713867-E714-4AE5-8695-152986E51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476272" y="5097744"/>
                <a:ext cx="422229" cy="369332"/>
              </a:xfrm>
              <a:prstGeom prst="rect">
                <a:avLst/>
              </a:prstGeom>
              <a:blipFill>
                <a:blip r:embed="rId10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FA13573D-2E90-45B1-A2C2-B93F5B488684}"/>
                  </a:ext>
                </a:extLst>
              </p:cNvPr>
              <p:cNvSpPr txBox="1"/>
              <p:nvPr/>
            </p:nvSpPr>
            <p:spPr>
              <a:xfrm flipH="1">
                <a:off x="7558968" y="359240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FA13573D-2E90-45B1-A2C2-B93F5B488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58968" y="3592406"/>
                <a:ext cx="422229" cy="369332"/>
              </a:xfrm>
              <a:prstGeom prst="rect">
                <a:avLst/>
              </a:prstGeom>
              <a:blipFill>
                <a:blip r:embed="rId11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86898ECE-A90C-4525-9B6F-B0E3671ADF05}"/>
                  </a:ext>
                </a:extLst>
              </p:cNvPr>
              <p:cNvSpPr txBox="1"/>
              <p:nvPr/>
            </p:nvSpPr>
            <p:spPr>
              <a:xfrm flipH="1">
                <a:off x="8764523" y="359240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86898ECE-A90C-4525-9B6F-B0E3671A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4523" y="3592406"/>
                <a:ext cx="422229" cy="369332"/>
              </a:xfrm>
              <a:prstGeom prst="rect">
                <a:avLst/>
              </a:prstGeom>
              <a:blipFill>
                <a:blip r:embed="rId12"/>
                <a:stretch>
                  <a:fillRect r="-27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3692483E-44F6-4665-A320-3BB771CD14FF}"/>
                  </a:ext>
                </a:extLst>
              </p:cNvPr>
              <p:cNvSpPr txBox="1"/>
              <p:nvPr/>
            </p:nvSpPr>
            <p:spPr>
              <a:xfrm flipH="1">
                <a:off x="10240724" y="359240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3692483E-44F6-4665-A320-3BB771CD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40724" y="3592406"/>
                <a:ext cx="422229" cy="369332"/>
              </a:xfrm>
              <a:prstGeom prst="rect">
                <a:avLst/>
              </a:prstGeom>
              <a:blipFill>
                <a:blip r:embed="rId13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678C411-277D-4DBB-B2E3-269101382415}"/>
                  </a:ext>
                </a:extLst>
              </p:cNvPr>
              <p:cNvSpPr txBox="1"/>
              <p:nvPr/>
            </p:nvSpPr>
            <p:spPr>
              <a:xfrm flipH="1">
                <a:off x="11472381" y="358328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678C411-277D-4DBB-B2E3-26910138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472381" y="3583289"/>
                <a:ext cx="422229" cy="369332"/>
              </a:xfrm>
              <a:prstGeom prst="rect">
                <a:avLst/>
              </a:prstGeom>
              <a:blipFill>
                <a:blip r:embed="rId14"/>
                <a:stretch>
                  <a:fillRect r="-27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06058AB1-BB76-4C4A-B504-6F03448EFA6D}"/>
                  </a:ext>
                </a:extLst>
              </p:cNvPr>
              <p:cNvSpPr txBox="1"/>
              <p:nvPr/>
            </p:nvSpPr>
            <p:spPr>
              <a:xfrm>
                <a:off x="7090825" y="5467076"/>
                <a:ext cx="1358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06058AB1-BB76-4C4A-B504-6F03448E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825" y="5467076"/>
                <a:ext cx="1358513" cy="276999"/>
              </a:xfrm>
              <a:prstGeom prst="rect">
                <a:avLst/>
              </a:prstGeom>
              <a:blipFill>
                <a:blip r:embed="rId15"/>
                <a:stretch>
                  <a:fillRect l="-4036" t="-2222" r="-5830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B4B8338-0A3C-498F-877F-DC008E66AF56}"/>
                  </a:ext>
                </a:extLst>
              </p:cNvPr>
              <p:cNvSpPr txBox="1"/>
              <p:nvPr/>
            </p:nvSpPr>
            <p:spPr>
              <a:xfrm flipH="1">
                <a:off x="9975093" y="1337817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B4B8338-0A3C-498F-877F-DC008E66A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75093" y="1337817"/>
                <a:ext cx="42222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1927CEDF-EF55-40BC-B4A8-6DD99E87F4B9}"/>
                  </a:ext>
                </a:extLst>
              </p:cNvPr>
              <p:cNvSpPr txBox="1"/>
              <p:nvPr/>
            </p:nvSpPr>
            <p:spPr>
              <a:xfrm>
                <a:off x="295108" y="4828027"/>
                <a:ext cx="7362080" cy="1954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×[</m:t>
                          </m:r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fr-FR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800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fr-FR" sz="280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×[</m:t>
                          </m:r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fr-FR" sz="2800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FA8300"/>
                  </a:solidFill>
                </a:endParaRPr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1927CEDF-EF55-40BC-B4A8-6DD99E87F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8" y="4828027"/>
                <a:ext cx="7362080" cy="1954381"/>
              </a:xfrm>
              <a:prstGeom prst="rect">
                <a:avLst/>
              </a:prstGeom>
              <a:blipFill>
                <a:blip r:embed="rId17"/>
                <a:stretch>
                  <a:fillRect b="-3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72AD2303-9E85-41B1-9702-F8EC81362B2F}"/>
                  </a:ext>
                </a:extLst>
              </p:cNvPr>
              <p:cNvSpPr txBox="1"/>
              <p:nvPr/>
            </p:nvSpPr>
            <p:spPr>
              <a:xfrm>
                <a:off x="261149" y="1891777"/>
                <a:ext cx="779481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Rappel 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fr-F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De plus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fr-FR" sz="24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Donc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fr-F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72AD2303-9E85-41B1-9702-F8EC81362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49" y="1891777"/>
                <a:ext cx="7794813" cy="2308324"/>
              </a:xfrm>
              <a:prstGeom prst="rect">
                <a:avLst/>
              </a:prstGeom>
              <a:blipFill>
                <a:blip r:embed="rId18"/>
                <a:stretch>
                  <a:fillRect l="-1251" t="-2111" b="-5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2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9" grpId="0" animBg="1"/>
      <p:bldP spid="41" grpId="0" animBg="1"/>
      <p:bldP spid="42" grpId="0" animBg="1"/>
      <p:bldP spid="47" grpId="0" animBg="1"/>
      <p:bldP spid="50" grpId="0" animBg="1"/>
      <p:bldP spid="52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80" grpId="0"/>
      <p:bldP spid="81" grpId="0"/>
      <p:bldP spid="82" grpId="0"/>
      <p:bldP spid="84" grpId="0"/>
      <p:bldP spid="85" grpId="0"/>
      <p:bldP spid="89" grpId="0" build="p"/>
      <p:bldP spid="9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41AAB-9DAF-473A-B191-CECB63A3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4923-0163-4D17-9AE1-C2EB3493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77" y="1940120"/>
            <a:ext cx="5438313" cy="125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En pratique on ne connait pas le modèle</a:t>
            </a:r>
          </a:p>
          <a:p>
            <a:pPr marL="0" indent="0">
              <a:buNone/>
            </a:pPr>
            <a:r>
              <a:rPr lang="fr-FR" sz="2400" b="1" dirty="0"/>
              <a:t>Mais on peut tenter de l’apprendre par l’expérience !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257975-DD0F-414D-BBA5-A16D4D39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19</a:t>
            </a:fld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37CD0D0-93DC-408D-96F6-A6A4197382E6}"/>
              </a:ext>
            </a:extLst>
          </p:cNvPr>
          <p:cNvSpPr/>
          <p:nvPr/>
        </p:nvSpPr>
        <p:spPr>
          <a:xfrm>
            <a:off x="8746020" y="1667423"/>
            <a:ext cx="588138" cy="588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096AEE4-68D3-4566-9F94-5C77E333938F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 flipH="1">
            <a:off x="7738042" y="2169429"/>
            <a:ext cx="1094109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D37E0-C2E3-4D6B-B3A7-39C4183E2219}"/>
              </a:ext>
            </a:extLst>
          </p:cNvPr>
          <p:cNvSpPr/>
          <p:nvPr/>
        </p:nvSpPr>
        <p:spPr>
          <a:xfrm>
            <a:off x="7443973" y="296615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F331231-E693-4D8F-B620-E5067BE03C0F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7738042" y="3554293"/>
            <a:ext cx="647341" cy="109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69398A-2B84-48FE-933B-48BCB1E65F96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083336" y="3554293"/>
            <a:ext cx="654706" cy="1035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833E5EB-559A-410E-8C54-65B16A844251}"/>
              </a:ext>
            </a:extLst>
          </p:cNvPr>
          <p:cNvSpPr/>
          <p:nvPr/>
        </p:nvSpPr>
        <p:spPr>
          <a:xfrm>
            <a:off x="8028428" y="4648396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0D50AAF-8FE4-44CE-96D0-BD0EC242B939}"/>
              </a:ext>
            </a:extLst>
          </p:cNvPr>
          <p:cNvSpPr/>
          <p:nvPr/>
        </p:nvSpPr>
        <p:spPr>
          <a:xfrm>
            <a:off x="6726381" y="4589360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93572E5-4F6A-4EEA-9959-9249DCA3B769}"/>
              </a:ext>
            </a:extLst>
          </p:cNvPr>
          <p:cNvCxnSpPr>
            <a:cxnSpLocks/>
            <a:stCxn id="14" idx="5"/>
            <a:endCxn id="25" idx="0"/>
          </p:cNvCxnSpPr>
          <p:nvPr/>
        </p:nvCxnSpPr>
        <p:spPr>
          <a:xfrm>
            <a:off x="9248027" y="2169429"/>
            <a:ext cx="1118873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03038-FF00-44D4-A0B6-511428098C27}"/>
              </a:ext>
            </a:extLst>
          </p:cNvPr>
          <p:cNvSpPr/>
          <p:nvPr/>
        </p:nvSpPr>
        <p:spPr>
          <a:xfrm>
            <a:off x="10072831" y="296615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6D6A8D3-7419-44B6-BDEE-F159F4946C1B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10366900" y="3554293"/>
            <a:ext cx="629946" cy="1094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CB9AA12-0C18-4E3C-B219-60E99BDCC8A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9691115" y="3554293"/>
            <a:ext cx="675785" cy="1078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6CCBE345-6B1B-41FA-BA2F-A92A3076A6F4}"/>
              </a:ext>
            </a:extLst>
          </p:cNvPr>
          <p:cNvSpPr/>
          <p:nvPr/>
        </p:nvSpPr>
        <p:spPr>
          <a:xfrm>
            <a:off x="10639891" y="464839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DDEEF55-5AF3-47BA-8761-C0DD20089E34}"/>
              </a:ext>
            </a:extLst>
          </p:cNvPr>
          <p:cNvSpPr/>
          <p:nvPr/>
        </p:nvSpPr>
        <p:spPr>
          <a:xfrm>
            <a:off x="9334160" y="463300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EF316DA-2A27-42B6-B2CD-66DC8CAAA14E}"/>
                  </a:ext>
                </a:extLst>
              </p:cNvPr>
              <p:cNvSpPr txBox="1"/>
              <p:nvPr/>
            </p:nvSpPr>
            <p:spPr>
              <a:xfrm>
                <a:off x="7324378" y="230852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EF316DA-2A27-42B6-B2CD-66DC8CAA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378" y="2308521"/>
                <a:ext cx="852256" cy="369332"/>
              </a:xfrm>
              <a:prstGeom prst="rect">
                <a:avLst/>
              </a:prstGeom>
              <a:blipFill>
                <a:blip r:embed="rId2"/>
                <a:stretch>
                  <a:fillRect r="-17266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CA0A0A2-F284-4088-AE0A-C449D546840B}"/>
                  </a:ext>
                </a:extLst>
              </p:cNvPr>
              <p:cNvSpPr txBox="1"/>
              <p:nvPr/>
            </p:nvSpPr>
            <p:spPr>
              <a:xfrm>
                <a:off x="9832171" y="230852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CA0A0A2-F284-4088-AE0A-C449D546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171" y="2308521"/>
                <a:ext cx="852256" cy="369332"/>
              </a:xfrm>
              <a:prstGeom prst="rect">
                <a:avLst/>
              </a:prstGeom>
              <a:blipFill>
                <a:blip r:embed="rId3"/>
                <a:stretch>
                  <a:fillRect r="-16429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C0C07D0-B62C-468A-8E36-9B2A598794C9}"/>
                  </a:ext>
                </a:extLst>
              </p:cNvPr>
              <p:cNvSpPr txBox="1"/>
              <p:nvPr/>
            </p:nvSpPr>
            <p:spPr>
              <a:xfrm>
                <a:off x="7008967" y="307555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C0C07D0-B62C-468A-8E36-9B2A5987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967" y="3075558"/>
                <a:ext cx="4350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EA7CAC8-1DF7-47B8-9D83-F3C2F76EF696}"/>
                  </a:ext>
                </a:extLst>
              </p:cNvPr>
              <p:cNvSpPr txBox="1"/>
              <p:nvPr/>
            </p:nvSpPr>
            <p:spPr>
              <a:xfrm>
                <a:off x="10660969" y="307555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EA7CAC8-1DF7-47B8-9D83-F3C2F76E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969" y="3075558"/>
                <a:ext cx="435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5D285-E74A-40AF-9061-FF80CC6F1A48}"/>
                  </a:ext>
                </a:extLst>
              </p:cNvPr>
              <p:cNvSpPr txBox="1"/>
              <p:nvPr/>
            </p:nvSpPr>
            <p:spPr>
              <a:xfrm flipH="1">
                <a:off x="6872220" y="530326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5D285-E74A-40AF-9061-FF80CC6F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72220" y="5303269"/>
                <a:ext cx="422229" cy="369332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ABD8F40-DD25-445B-89EA-2924304D6D93}"/>
                  </a:ext>
                </a:extLst>
              </p:cNvPr>
              <p:cNvSpPr txBox="1"/>
              <p:nvPr/>
            </p:nvSpPr>
            <p:spPr>
              <a:xfrm flipH="1">
                <a:off x="8174267" y="536230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ABD8F40-DD25-445B-89EA-2924304D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74267" y="5362304"/>
                <a:ext cx="422229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1E968E3-BA4F-4591-933B-43692DC79F8F}"/>
                  </a:ext>
                </a:extLst>
              </p:cNvPr>
              <p:cNvSpPr txBox="1"/>
              <p:nvPr/>
            </p:nvSpPr>
            <p:spPr>
              <a:xfrm flipH="1">
                <a:off x="9483683" y="536230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1E968E3-BA4F-4591-933B-43692DC79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483683" y="5362304"/>
                <a:ext cx="422229" cy="369332"/>
              </a:xfrm>
              <a:prstGeom prst="rect">
                <a:avLst/>
              </a:prstGeom>
              <a:blipFill>
                <a:blip r:embed="rId8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6EEDEB7-C7B3-4A9A-B4E8-280B1C50E91B}"/>
                  </a:ext>
                </a:extLst>
              </p:cNvPr>
              <p:cNvSpPr txBox="1"/>
              <p:nvPr/>
            </p:nvSpPr>
            <p:spPr>
              <a:xfrm flipH="1">
                <a:off x="10785730" y="534691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6EEDEB7-C7B3-4A9A-B4E8-280B1C50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85730" y="5346914"/>
                <a:ext cx="422229" cy="369332"/>
              </a:xfrm>
              <a:prstGeom prst="rect">
                <a:avLst/>
              </a:prstGeom>
              <a:blipFill>
                <a:blip r:embed="rId9"/>
                <a:stretch>
                  <a:fillRect r="-2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C635B84-E28B-4973-AB81-37A15A8A5AA3}"/>
                  </a:ext>
                </a:extLst>
              </p:cNvPr>
              <p:cNvSpPr txBox="1"/>
              <p:nvPr/>
            </p:nvSpPr>
            <p:spPr>
              <a:xfrm flipH="1">
                <a:off x="6868426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C635B84-E28B-4973-AB81-37A15A8A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68426" y="3841576"/>
                <a:ext cx="422229" cy="369332"/>
              </a:xfrm>
              <a:prstGeom prst="rect">
                <a:avLst/>
              </a:prstGeom>
              <a:blipFill>
                <a:blip r:embed="rId10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ACADEC3-A9EE-4233-8CBA-265CEACA52A1}"/>
                  </a:ext>
                </a:extLst>
              </p:cNvPr>
              <p:cNvSpPr txBox="1"/>
              <p:nvPr/>
            </p:nvSpPr>
            <p:spPr>
              <a:xfrm flipH="1">
                <a:off x="8073981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ACADEC3-A9EE-4233-8CBA-265CEACA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73981" y="3841576"/>
                <a:ext cx="422229" cy="369332"/>
              </a:xfrm>
              <a:prstGeom prst="rect">
                <a:avLst/>
              </a:prstGeom>
              <a:blipFill>
                <a:blip r:embed="rId11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808ABEC-0811-494B-80A0-6FF5955A1862}"/>
                  </a:ext>
                </a:extLst>
              </p:cNvPr>
              <p:cNvSpPr txBox="1"/>
              <p:nvPr/>
            </p:nvSpPr>
            <p:spPr>
              <a:xfrm flipH="1">
                <a:off x="9550182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808ABEC-0811-494B-80A0-6FF5955A1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550182" y="3841576"/>
                <a:ext cx="422229" cy="369332"/>
              </a:xfrm>
              <a:prstGeom prst="rect">
                <a:avLst/>
              </a:prstGeom>
              <a:blipFill>
                <a:blip r:embed="rId12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08CE99-C34B-48A4-BB2C-66002D24ADF5}"/>
                  </a:ext>
                </a:extLst>
              </p:cNvPr>
              <p:cNvSpPr txBox="1"/>
              <p:nvPr/>
            </p:nvSpPr>
            <p:spPr>
              <a:xfrm flipH="1">
                <a:off x="10781839" y="383245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08CE99-C34B-48A4-BB2C-66002D2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81839" y="3832459"/>
                <a:ext cx="422229" cy="369332"/>
              </a:xfrm>
              <a:prstGeom prst="rect">
                <a:avLst/>
              </a:prstGeom>
              <a:blipFill>
                <a:blip r:embed="rId13"/>
                <a:stretch>
                  <a:fillRect r="-27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2B2434D-BA48-4FBA-975A-97AA5133C28A}"/>
                  </a:ext>
                </a:extLst>
              </p:cNvPr>
              <p:cNvSpPr txBox="1"/>
              <p:nvPr/>
            </p:nvSpPr>
            <p:spPr>
              <a:xfrm flipH="1">
                <a:off x="9284551" y="1586987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2B2434D-BA48-4FBA-975A-97AA5133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84551" y="1586987"/>
                <a:ext cx="42222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FCF50BD-9A3C-4851-8013-16BC49CF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877" y="4266245"/>
                <a:ext cx="5438313" cy="1255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FA83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FCF50BD-9A3C-4851-8013-16BC49CF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7" y="4266245"/>
                <a:ext cx="5438313" cy="1255344"/>
              </a:xfrm>
              <a:prstGeom prst="rect">
                <a:avLst/>
              </a:prstGeom>
              <a:blipFill>
                <a:blip r:embed="rId15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animBg="1"/>
      <p:bldP spid="25" grpId="0" animBg="1"/>
      <p:bldP spid="28" grpId="0" animBg="1"/>
      <p:bldP spid="29" grpId="0" animBg="1"/>
      <p:bldP spid="31" grpId="0"/>
      <p:bldP spid="33" grpId="0"/>
      <p:bldP spid="35" grpId="0"/>
      <p:bldP spid="36" grpId="0"/>
      <p:bldP spid="37" grpId="0"/>
      <p:bldP spid="39" grpId="0"/>
      <p:bldP spid="40" grpId="0"/>
      <p:bldP spid="41" grpId="0"/>
      <p:bldP spid="4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4AA60C1-1CD0-4C6E-A455-5B5E0F2C1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9" y="4568028"/>
            <a:ext cx="2330718" cy="15538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709381-5BD8-4476-843F-46314D1A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3E4568-28C6-48F6-942C-3BE40A5E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7F5E3EC-0EB0-43EB-B904-8424A3A0DB0F}"/>
              </a:ext>
            </a:extLst>
          </p:cNvPr>
          <p:cNvCxnSpPr>
            <a:cxnSpLocks/>
          </p:cNvCxnSpPr>
          <p:nvPr/>
        </p:nvCxnSpPr>
        <p:spPr>
          <a:xfrm flipV="1">
            <a:off x="470517" y="1438183"/>
            <a:ext cx="11327906" cy="50336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BE6235-1B49-4F4D-88E1-A9FAA5AA59CD}"/>
              </a:ext>
            </a:extLst>
          </p:cNvPr>
          <p:cNvSpPr txBox="1"/>
          <p:nvPr/>
        </p:nvSpPr>
        <p:spPr>
          <a:xfrm>
            <a:off x="541539" y="6359795"/>
            <a:ext cx="472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1948 : Alan Turing, système de plaisir-souffrance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41CC66-F095-4BE2-B9DE-E1D8955AF27A}"/>
              </a:ext>
            </a:extLst>
          </p:cNvPr>
          <p:cNvSpPr txBox="1"/>
          <p:nvPr/>
        </p:nvSpPr>
        <p:spPr>
          <a:xfrm>
            <a:off x="393577" y="4249020"/>
            <a:ext cx="20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1992 : Backgammon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6F29EB2-6068-4A3A-9A99-C7C63B94BD68}"/>
              </a:ext>
            </a:extLst>
          </p:cNvPr>
          <p:cNvSpPr txBox="1"/>
          <p:nvPr/>
        </p:nvSpPr>
        <p:spPr>
          <a:xfrm>
            <a:off x="4421080" y="461835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2013 : DeepMind, Atari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EF5254-B7A4-4147-A808-EE321DE7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66" y="4987189"/>
            <a:ext cx="2086340" cy="13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5C33C-ABA3-42EA-9761-1596385E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estimation du gain : Monte Carlo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732A88-EEA2-4AD5-A21F-269ED9B0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289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« On joue tout un épisode et on regarde à quel point on a bien fait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i="1" dirty="0"/>
              <a:t>Exemple 1 : les K machines à sous</a:t>
            </a:r>
          </a:p>
          <a:p>
            <a:pPr marL="0" indent="0">
              <a:buNone/>
            </a:pPr>
            <a:r>
              <a:rPr lang="fr-FR" sz="2400" i="1" dirty="0"/>
              <a:t>On utilise une méthode de Monte Carlo avec un seul état</a:t>
            </a:r>
          </a:p>
          <a:p>
            <a:pPr marL="0" indent="0">
              <a:buNone/>
            </a:pPr>
            <a:r>
              <a:rPr lang="fr-FR" sz="2400" i="1" dirty="0"/>
              <a:t>Exemple 2 : le jeu du morpion</a:t>
            </a:r>
          </a:p>
          <a:p>
            <a:pPr marL="0" indent="0">
              <a:buNone/>
            </a:pPr>
            <a:r>
              <a:rPr lang="fr-FR" sz="2400" i="1" dirty="0"/>
              <a:t>On va jusqu’au bout du jeu et on apprend de si on a gagné ou perdu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D67124B-52E5-4207-8040-F4B04F71FEA2}"/>
                  </a:ext>
                </a:extLst>
              </p:cNvPr>
              <p:cNvSpPr txBox="1"/>
              <p:nvPr/>
            </p:nvSpPr>
            <p:spPr>
              <a:xfrm>
                <a:off x="3946950" y="4804688"/>
                <a:ext cx="4298100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accent1"/>
                    </a:solidFill>
                    <a:latin typeface="+mj-lt"/>
                  </a:rPr>
                  <a:t>À la fin de chaque épisode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D67124B-52E5-4207-8040-F4B04F71F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50" y="4804688"/>
                <a:ext cx="4298100" cy="861774"/>
              </a:xfrm>
              <a:prstGeom prst="rect">
                <a:avLst/>
              </a:prstGeom>
              <a:blipFill>
                <a:blip r:embed="rId2"/>
                <a:stretch>
                  <a:fillRect t="-119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29C7D-609C-4CD3-96B3-E34DDDF2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45850BF-05F6-4520-BD32-999025A01DD3}"/>
                  </a:ext>
                </a:extLst>
              </p:cNvPr>
              <p:cNvSpPr txBox="1"/>
              <p:nvPr/>
            </p:nvSpPr>
            <p:spPr>
              <a:xfrm>
                <a:off x="1209181" y="6047752"/>
                <a:ext cx="9773638" cy="491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Le gain c’est l’ensemble des récompenses futures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fr-FR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  <m:e>
                        <m:sSub>
                          <m:sSubPr>
                            <m:ctrlP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e>
                              <m:sup>
                                <m:r>
                                  <a:rPr lang="fr-FR" sz="2400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fr-FR" sz="2400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400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fr-FR" sz="2400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400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fr-FR" sz="24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fr-FR" sz="24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fr-FR" sz="24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nary>
                  </m:oMath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45850BF-05F6-4520-BD32-999025A0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181" y="6047752"/>
                <a:ext cx="9773638" cy="491160"/>
              </a:xfrm>
              <a:prstGeom prst="rect">
                <a:avLst/>
              </a:prstGeom>
              <a:blipFill>
                <a:blip r:embed="rId3"/>
                <a:stretch>
                  <a:fillRect l="-935" t="-3704" b="-271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9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A3629-3A54-46D0-B92B-71CB2BCB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Seconde estimation du gain : SARSA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A6CAA9-86EB-4B02-97C1-1703A567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746"/>
            <a:ext cx="10515600" cy="1049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« On regarde à chaque instant à quel point notre état ou action est bonne »</a:t>
            </a:r>
          </a:p>
          <a:p>
            <a:pPr marL="0" indent="0">
              <a:buNone/>
            </a:pPr>
            <a:r>
              <a:rPr lang="fr-FR" sz="2400" dirty="0"/>
              <a:t>On parle de différence temporelle (ou SARSA)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6B6FB7-E591-4515-B184-E957F7C2EE3D}"/>
              </a:ext>
            </a:extLst>
          </p:cNvPr>
          <p:cNvSpPr/>
          <p:nvPr/>
        </p:nvSpPr>
        <p:spPr>
          <a:xfrm>
            <a:off x="1913208" y="2572177"/>
            <a:ext cx="588138" cy="588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1727E-6B09-4757-8AC6-E2A6CDE17867}"/>
              </a:ext>
            </a:extLst>
          </p:cNvPr>
          <p:cNvSpPr/>
          <p:nvPr/>
        </p:nvSpPr>
        <p:spPr>
          <a:xfrm>
            <a:off x="4186311" y="2572177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A57FBFF-72E3-4F30-AB4F-3E13579F4F5F}"/>
              </a:ext>
            </a:extLst>
          </p:cNvPr>
          <p:cNvSpPr/>
          <p:nvPr/>
        </p:nvSpPr>
        <p:spPr>
          <a:xfrm>
            <a:off x="7653993" y="2581053"/>
            <a:ext cx="588138" cy="588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6B06E-4A25-4081-87CF-3FF6F08C0D99}"/>
              </a:ext>
            </a:extLst>
          </p:cNvPr>
          <p:cNvSpPr/>
          <p:nvPr/>
        </p:nvSpPr>
        <p:spPr>
          <a:xfrm>
            <a:off x="9665320" y="2572176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A4EDEC7-223A-475E-B718-FCAF9B4BA2A2}"/>
                  </a:ext>
                </a:extLst>
              </p:cNvPr>
              <p:cNvSpPr txBox="1"/>
              <p:nvPr/>
            </p:nvSpPr>
            <p:spPr>
              <a:xfrm>
                <a:off x="1922359" y="3160314"/>
                <a:ext cx="5698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A4EDEC7-223A-475E-B718-FCAF9B4BA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359" y="3160314"/>
                <a:ext cx="56983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DFC8C3D-F386-4F14-B2DF-1B962DA597DD}"/>
                  </a:ext>
                </a:extLst>
              </p:cNvPr>
              <p:cNvSpPr txBox="1"/>
              <p:nvPr/>
            </p:nvSpPr>
            <p:spPr>
              <a:xfrm>
                <a:off x="4195462" y="3160314"/>
                <a:ext cx="6348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DFC8C3D-F386-4F14-B2DF-1B962DA59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62" y="3160314"/>
                <a:ext cx="6348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2258A3B-A4C6-48FA-94A9-F62303BEBB8E}"/>
                  </a:ext>
                </a:extLst>
              </p:cNvPr>
              <p:cNvSpPr txBox="1"/>
              <p:nvPr/>
            </p:nvSpPr>
            <p:spPr>
              <a:xfrm>
                <a:off x="7485526" y="3160314"/>
                <a:ext cx="9176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2258A3B-A4C6-48FA-94A9-F62303BEB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26" y="3160314"/>
                <a:ext cx="9176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6D02E2-A6B5-47D2-834C-AB26C3E150A0}"/>
                  </a:ext>
                </a:extLst>
              </p:cNvPr>
              <p:cNvSpPr txBox="1"/>
              <p:nvPr/>
            </p:nvSpPr>
            <p:spPr>
              <a:xfrm>
                <a:off x="9520096" y="3169190"/>
                <a:ext cx="9827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96D02E2-A6B5-47D2-834C-AB26C3E15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096" y="3169190"/>
                <a:ext cx="98270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EF8E1F5-A7B2-41B9-A27D-66C4885B9799}"/>
              </a:ext>
            </a:extLst>
          </p:cNvPr>
          <p:cNvCxnSpPr>
            <a:stCxn id="5" idx="6"/>
            <a:endCxn id="6" idx="1"/>
          </p:cNvCxnSpPr>
          <p:nvPr/>
        </p:nvCxnSpPr>
        <p:spPr>
          <a:xfrm>
            <a:off x="2501346" y="2866246"/>
            <a:ext cx="16849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7295DEC-6860-4D31-AB1D-B38DE5836CA7}"/>
              </a:ext>
            </a:extLst>
          </p:cNvPr>
          <p:cNvCxnSpPr>
            <a:stCxn id="6" idx="3"/>
            <a:endCxn id="7" idx="2"/>
          </p:cNvCxnSpPr>
          <p:nvPr/>
        </p:nvCxnSpPr>
        <p:spPr>
          <a:xfrm>
            <a:off x="4774449" y="2866246"/>
            <a:ext cx="2879544" cy="88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176310F-56A6-48BF-9C52-918D7C9CCF6D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8242131" y="2866245"/>
            <a:ext cx="1423189" cy="88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4DC4168-99CC-4A10-B814-F149674E0C51}"/>
                  </a:ext>
                </a:extLst>
              </p:cNvPr>
              <p:cNvSpPr txBox="1"/>
              <p:nvPr/>
            </p:nvSpPr>
            <p:spPr>
              <a:xfrm>
                <a:off x="5898730" y="3160314"/>
                <a:ext cx="638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fr-FR" sz="28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fr-FR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4DC4168-99CC-4A10-B814-F149674E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30" y="3160314"/>
                <a:ext cx="6383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C5100F4D-073A-49A4-8FF6-FD1A5AD14D6E}"/>
                  </a:ext>
                </a:extLst>
              </p:cNvPr>
              <p:cNvSpPr txBox="1"/>
              <p:nvPr/>
            </p:nvSpPr>
            <p:spPr>
              <a:xfrm>
                <a:off x="1592387" y="4501160"/>
                <a:ext cx="105996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dirty="0">
                    <a:solidFill>
                      <a:schemeClr val="accent1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, d’où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fr-F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sz="28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C5100F4D-073A-49A4-8FF6-FD1A5AD1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7" y="4501160"/>
                <a:ext cx="10599613" cy="523220"/>
              </a:xfrm>
              <a:prstGeom prst="rect">
                <a:avLst/>
              </a:prstGeom>
              <a:blipFill>
                <a:blip r:embed="rId7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26CAB22-AE88-425C-B5E1-C248FBA1126D}"/>
                  </a:ext>
                </a:extLst>
              </p:cNvPr>
              <p:cNvSpPr txBox="1"/>
              <p:nvPr/>
            </p:nvSpPr>
            <p:spPr>
              <a:xfrm>
                <a:off x="2467225" y="5457785"/>
                <a:ext cx="72575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accent1"/>
                    </a:solidFill>
                    <a:latin typeface="+mj-lt"/>
                  </a:rPr>
                  <a:t>À la fin de chaque transition / quand on veut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fr-FR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26CAB22-AE88-425C-B5E1-C248FBA1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25" y="5457785"/>
                <a:ext cx="7257563" cy="861774"/>
              </a:xfrm>
              <a:prstGeom prst="rect">
                <a:avLst/>
              </a:prstGeom>
              <a:blipFill>
                <a:blip r:embed="rId9"/>
                <a:stretch>
                  <a:fillRect t="-119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FC5F24-FA46-48F0-87B2-95594223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21</a:t>
            </a:fld>
            <a:endParaRPr lang="fr-FR" dirty="0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0575435C-1223-4B3F-B9C3-F7A105048347}"/>
              </a:ext>
            </a:extLst>
          </p:cNvPr>
          <p:cNvSpPr/>
          <p:nvPr/>
        </p:nvSpPr>
        <p:spPr>
          <a:xfrm rot="16200000">
            <a:off x="7431953" y="4431567"/>
            <a:ext cx="207639" cy="3983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57F351-85EE-4361-AD64-EF7F3307791F}"/>
              </a:ext>
            </a:extLst>
          </p:cNvPr>
          <p:cNvSpPr txBox="1"/>
          <p:nvPr/>
        </p:nvSpPr>
        <p:spPr>
          <a:xfrm>
            <a:off x="6898321" y="6488668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« résiduel 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A4D8E5E-6771-42A6-BB50-301B36576CF5}"/>
                  </a:ext>
                </a:extLst>
              </p:cNvPr>
              <p:cNvSpPr txBox="1"/>
              <p:nvPr/>
            </p:nvSpPr>
            <p:spPr>
              <a:xfrm>
                <a:off x="0" y="3692410"/>
                <a:ext cx="80435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sSub>
                        <m:sSub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+…=</m:t>
                      </m:r>
                      <m:sSub>
                        <m:sSub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A8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sSub>
                        <m:sSub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A8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A4D8E5E-6771-42A6-BB50-301B36576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2410"/>
                <a:ext cx="80435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21" grpId="0"/>
      <p:bldP spid="25" grpId="0"/>
      <p:bldP spid="26" grpId="0"/>
      <p:bldP spid="13" grpId="0" animBg="1"/>
      <p:bldP spid="15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EF3F8A-C911-4DC8-8E5E-2291391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Off Policy vs On Policy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978BC3-58B9-466E-8706-F6E076558D3D}"/>
              </a:ext>
            </a:extLst>
          </p:cNvPr>
          <p:cNvSpPr txBox="1"/>
          <p:nvPr/>
        </p:nvSpPr>
        <p:spPr>
          <a:xfrm>
            <a:off x="307368" y="1420428"/>
            <a:ext cx="46303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Si on apprend de nos expériences :</a:t>
            </a:r>
          </a:p>
          <a:p>
            <a:endParaRPr lang="fr-FR" sz="2400" dirty="0">
              <a:solidFill>
                <a:schemeClr val="accent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sz="2400" dirty="0">
                <a:solidFill>
                  <a:schemeClr val="accent1"/>
                </a:solidFill>
              </a:rPr>
              <a:t>On peut garder des expériences passées mais ne plus avoir les mêmes paramètres : </a:t>
            </a:r>
          </a:p>
          <a:p>
            <a:pPr algn="just"/>
            <a:r>
              <a:rPr lang="fr-FR" sz="2400" b="1" dirty="0">
                <a:solidFill>
                  <a:schemeClr val="accent1"/>
                </a:solidFill>
              </a:rPr>
              <a:t>-&gt; Off Policy</a:t>
            </a:r>
          </a:p>
          <a:p>
            <a:pPr marL="285750" indent="-285750" algn="just">
              <a:buFontTx/>
              <a:buChar char="-"/>
            </a:pPr>
            <a:endParaRPr lang="fr-FR" sz="2400" dirty="0">
              <a:solidFill>
                <a:schemeClr val="accent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sz="2400" dirty="0">
                <a:solidFill>
                  <a:schemeClr val="accent1"/>
                </a:solidFill>
              </a:rPr>
              <a:t>On peut n’apprendre que sur les expériences réalisées avec un certain lot de paramètres : </a:t>
            </a:r>
          </a:p>
          <a:p>
            <a:pPr algn="just"/>
            <a:r>
              <a:rPr lang="fr-FR" sz="2400" b="1" dirty="0">
                <a:solidFill>
                  <a:schemeClr val="accent1"/>
                </a:solidFill>
              </a:rPr>
              <a:t>-&gt; On Policy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0BBCED2-5253-4194-BFD2-3143F60A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30E691-6E80-4E02-AC52-869E8C60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6004" y="2204720"/>
            <a:ext cx="1221592" cy="4423162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5B8E944-82A7-4716-B594-EB54F41B3162}"/>
              </a:ext>
            </a:extLst>
          </p:cNvPr>
          <p:cNvSpPr/>
          <p:nvPr/>
        </p:nvSpPr>
        <p:spPr>
          <a:xfrm rot="20169267">
            <a:off x="6644640" y="1765270"/>
            <a:ext cx="1783080" cy="365125"/>
          </a:xfrm>
          <a:prstGeom prst="rightArrow">
            <a:avLst>
              <a:gd name="adj1" fmla="val 50000"/>
              <a:gd name="adj2" fmla="val 120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34B732-3363-46D8-BB0B-20EF9FD26F03}"/>
              </a:ext>
            </a:extLst>
          </p:cNvPr>
          <p:cNvSpPr txBox="1"/>
          <p:nvPr/>
        </p:nvSpPr>
        <p:spPr>
          <a:xfrm>
            <a:off x="8364876" y="1420538"/>
            <a:ext cx="3539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On peut apprendre la trajectoire de la balle en fonction des forces qu’on lui applique : </a:t>
            </a:r>
            <a:r>
              <a:rPr lang="fr-FR" sz="2400" b="1" dirty="0">
                <a:solidFill>
                  <a:schemeClr val="accent1"/>
                </a:solidFill>
              </a:rPr>
              <a:t>cela ne dépend pas du tireur (Off Policy)</a:t>
            </a:r>
            <a:endParaRPr lang="fr-FR" sz="2400" dirty="0">
              <a:solidFill>
                <a:schemeClr val="accent1"/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0BF8E77F-C5B5-4DD7-94AB-7D3F31F6E144}"/>
              </a:ext>
            </a:extLst>
          </p:cNvPr>
          <p:cNvSpPr/>
          <p:nvPr/>
        </p:nvSpPr>
        <p:spPr>
          <a:xfrm rot="13896831">
            <a:off x="6548209" y="3875512"/>
            <a:ext cx="2040613" cy="365125"/>
          </a:xfrm>
          <a:prstGeom prst="rightArrow">
            <a:avLst>
              <a:gd name="adj1" fmla="val 50000"/>
              <a:gd name="adj2" fmla="val 120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AAA1C-9B02-4279-BF04-6A6907CAEE19}"/>
              </a:ext>
            </a:extLst>
          </p:cNvPr>
          <p:cNvSpPr txBox="1"/>
          <p:nvPr/>
        </p:nvSpPr>
        <p:spPr>
          <a:xfrm>
            <a:off x="8425422" y="3728862"/>
            <a:ext cx="3539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On peut apprendre les gestes réalisés pour mettre la balle dans le panier : </a:t>
            </a:r>
            <a:r>
              <a:rPr lang="fr-FR" sz="2400" b="1" dirty="0">
                <a:solidFill>
                  <a:schemeClr val="accent1"/>
                </a:solidFill>
              </a:rPr>
              <a:t>cela dépend du tireur (On Policy)</a:t>
            </a:r>
            <a:endParaRPr lang="fr-FR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8" grpId="0" animBg="1"/>
      <p:bldP spid="20" grpId="0" build="p"/>
      <p:bldP spid="23" grpId="0" animBg="1"/>
      <p:bldP spid="2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A8235-1EA4-43F4-8A37-9B94E6F8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/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3"/>
                    </a:solidFill>
                  </a:rPr>
                  <a:t>politique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0" dirty="0">
                  <a:solidFill>
                    <a:schemeClr val="accent3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rgbClr val="0070C0"/>
                    </a:solidFill>
                  </a:rPr>
                  <a:t>valeur d’état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5"/>
                    </a:solidFill>
                  </a:rPr>
                  <a:t>valeur d’action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blipFill>
                <a:blip r:embed="rId2"/>
                <a:stretch>
                  <a:fillRect l="-1386" t="-4569" b="-111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5E9D6C39-E6DA-4FF8-86CD-A3F3262C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23</a:t>
            </a:fld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60D935D-53AF-4545-98E4-713876902198}"/>
              </a:ext>
            </a:extLst>
          </p:cNvPr>
          <p:cNvSpPr/>
          <p:nvPr/>
        </p:nvSpPr>
        <p:spPr>
          <a:xfrm>
            <a:off x="6475103" y="3213219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1EE6469-95D0-41A5-BBFC-F4DB2C98C50B}"/>
              </a:ext>
            </a:extLst>
          </p:cNvPr>
          <p:cNvSpPr/>
          <p:nvPr/>
        </p:nvSpPr>
        <p:spPr>
          <a:xfrm>
            <a:off x="9336668" y="1937368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  <a:p>
            <a:pPr algn="ctr"/>
            <a:r>
              <a:rPr lang="fr-FR" dirty="0"/>
              <a:t>On estime le gain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C7A1085-68E1-4144-8FFF-E3CD714679DA}"/>
              </a:ext>
            </a:extLst>
          </p:cNvPr>
          <p:cNvSpPr/>
          <p:nvPr/>
        </p:nvSpPr>
        <p:spPr>
          <a:xfrm>
            <a:off x="9336669" y="4903150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416CA41-B311-4C04-99C2-6C6D3BE88776}"/>
              </a:ext>
            </a:extLst>
          </p:cNvPr>
          <p:cNvCxnSpPr>
            <a:stCxn id="21" idx="0"/>
            <a:endCxn id="22" idx="1"/>
          </p:cNvCxnSpPr>
          <p:nvPr/>
        </p:nvCxnSpPr>
        <p:spPr>
          <a:xfrm rot="5400000" flipH="1" flipV="1">
            <a:off x="7993710" y="1870261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155876DA-EE38-4127-B9E1-D3E090B90E15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rot="10800000">
            <a:off x="7469403" y="4127620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442A2F6-4204-4A71-88FE-702EA300B7A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596928" y="2851768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/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,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/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DFD635-809C-4960-832B-557812DFC2D8}"/>
              </a:ext>
            </a:extLst>
          </p:cNvPr>
          <p:cNvSpPr/>
          <p:nvPr/>
        </p:nvSpPr>
        <p:spPr>
          <a:xfrm>
            <a:off x="2202694" y="1539315"/>
            <a:ext cx="2474209" cy="760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Agent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967656-3CDB-4D20-8AF9-CDD65DECA6FE}"/>
              </a:ext>
            </a:extLst>
          </p:cNvPr>
          <p:cNvSpPr/>
          <p:nvPr/>
        </p:nvSpPr>
        <p:spPr>
          <a:xfrm>
            <a:off x="1602418" y="2843160"/>
            <a:ext cx="3674763" cy="76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Environnement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6358398-6690-4A17-A756-7CBFF80AB6BF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4676903" y="1919445"/>
            <a:ext cx="600278" cy="1303845"/>
          </a:xfrm>
          <a:prstGeom prst="bentConnector3">
            <a:avLst>
              <a:gd name="adj1" fmla="val 20167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E775A767-C940-47AB-901D-24DEACF76BB2}"/>
              </a:ext>
            </a:extLst>
          </p:cNvPr>
          <p:cNvCxnSpPr>
            <a:cxnSpLocks/>
            <a:stCxn id="30" idx="1"/>
            <a:endCxn id="29" idx="1"/>
          </p:cNvCxnSpPr>
          <p:nvPr/>
        </p:nvCxnSpPr>
        <p:spPr>
          <a:xfrm rot="10800000" flipH="1">
            <a:off x="1602418" y="1919446"/>
            <a:ext cx="600276" cy="1303845"/>
          </a:xfrm>
          <a:prstGeom prst="bentConnector3">
            <a:avLst>
              <a:gd name="adj1" fmla="val -10463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/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/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blipFill>
                <a:blip r:embed="rId6"/>
                <a:stretch>
                  <a:fillRect l="-13830" r="-79787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7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  <p:bldP spid="27" grpId="0"/>
      <p:bldP spid="28" grpId="0"/>
      <p:bldP spid="29" grpId="0" animBg="1"/>
      <p:bldP spid="30" grpId="0" animBg="1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B4BA55-CB83-47EC-B1DD-43B2D02B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RL, une grande famille d’algorithmes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4023B-CB3A-417F-AA6C-636090DD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Suite du programme RL : 3 implémentations avec leur théorie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fr-FR" b="1" dirty="0"/>
              <a:t>RL2 : </a:t>
            </a:r>
            <a:r>
              <a:rPr lang="fr-FR" b="1" dirty="0">
                <a:solidFill>
                  <a:schemeClr val="accent3"/>
                </a:solidFill>
              </a:rPr>
              <a:t>REINFORCE</a:t>
            </a:r>
            <a:r>
              <a:rPr lang="fr-FR" dirty="0"/>
              <a:t> (Monte Carlo, On Policy)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fr-FR" b="1" dirty="0"/>
              <a:t>RL3 : </a:t>
            </a:r>
            <a:r>
              <a:rPr lang="fr-FR" b="1" dirty="0">
                <a:solidFill>
                  <a:schemeClr val="accent5"/>
                </a:solidFill>
              </a:rPr>
              <a:t>DQN</a:t>
            </a:r>
            <a:r>
              <a:rPr lang="fr-FR" dirty="0"/>
              <a:t> (SARSA, Off Policy, Actions discrètes)</a:t>
            </a:r>
          </a:p>
          <a:p>
            <a:pPr marL="514350" indent="-514350">
              <a:buAutoNum type="arabicParenR"/>
            </a:pPr>
            <a:r>
              <a:rPr lang="fr-FR" b="1" dirty="0"/>
              <a:t>RL4 : </a:t>
            </a:r>
            <a:r>
              <a:rPr lang="fr-FR" b="1" dirty="0">
                <a:solidFill>
                  <a:schemeClr val="accent3"/>
                </a:solidFill>
              </a:rPr>
              <a:t>DD</a:t>
            </a:r>
            <a:r>
              <a:rPr lang="fr-FR" b="1" dirty="0">
                <a:solidFill>
                  <a:srgbClr val="0070C0"/>
                </a:solidFill>
              </a:rPr>
              <a:t>PG</a:t>
            </a:r>
            <a:r>
              <a:rPr lang="fr-FR" dirty="0"/>
              <a:t> (SARSA, Off Policy, Actions continues)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357D7D-A58C-4B68-80DC-2B3A08B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249352-9F41-4656-8D5A-980D3EE9651C}"/>
              </a:ext>
            </a:extLst>
          </p:cNvPr>
          <p:cNvSpPr txBox="1"/>
          <p:nvPr/>
        </p:nvSpPr>
        <p:spPr>
          <a:xfrm flipH="1">
            <a:off x="2936240" y="4816187"/>
            <a:ext cx="631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1"/>
                </a:solidFill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1580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31E385-5870-4E2F-817F-6DC61B7C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1A0AAC1-AD24-40EC-A256-5E40A3B8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6" name="DQN Breakout">
            <a:hlinkClick r:id="" action="ppaction://media"/>
            <a:extLst>
              <a:ext uri="{FF2B5EF4-FFF2-40B4-BE49-F238E27FC236}">
                <a16:creationId xmlns:a16="http://schemas.microsoft.com/office/drawing/2014/main" id="{2DD8BF12-AA99-488D-85CC-26583918B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5079" y="1286500"/>
            <a:ext cx="7121842" cy="534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9B91C6-1EF1-4C68-81D1-C6EA1B7B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3596" r="3221" b="29222"/>
          <a:stretch/>
        </p:blipFill>
        <p:spPr>
          <a:xfrm>
            <a:off x="6706384" y="1774600"/>
            <a:ext cx="2242185" cy="13040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A60C1-1CD0-4C6E-A455-5B5E0F2C1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9" y="4568028"/>
            <a:ext cx="2330718" cy="15538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709381-5BD8-4476-843F-46314D1A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3E4568-28C6-48F6-942C-3BE40A5E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7F5E3EC-0EB0-43EB-B904-8424A3A0DB0F}"/>
              </a:ext>
            </a:extLst>
          </p:cNvPr>
          <p:cNvCxnSpPr>
            <a:cxnSpLocks/>
          </p:cNvCxnSpPr>
          <p:nvPr/>
        </p:nvCxnSpPr>
        <p:spPr>
          <a:xfrm flipV="1">
            <a:off x="470517" y="1438183"/>
            <a:ext cx="11327906" cy="50336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ABE6235-1B49-4F4D-88E1-A9FAA5AA59CD}"/>
              </a:ext>
            </a:extLst>
          </p:cNvPr>
          <p:cNvSpPr txBox="1"/>
          <p:nvPr/>
        </p:nvSpPr>
        <p:spPr>
          <a:xfrm>
            <a:off x="541539" y="6359795"/>
            <a:ext cx="472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1948 : Alan Turing, système de plaisir-souffrance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41CC66-F095-4BE2-B9DE-E1D8955AF27A}"/>
              </a:ext>
            </a:extLst>
          </p:cNvPr>
          <p:cNvSpPr txBox="1"/>
          <p:nvPr/>
        </p:nvSpPr>
        <p:spPr>
          <a:xfrm>
            <a:off x="353275" y="4264283"/>
            <a:ext cx="20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1992 : Backgammon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6F29EB2-6068-4A3A-9A99-C7C63B94BD68}"/>
              </a:ext>
            </a:extLst>
          </p:cNvPr>
          <p:cNvSpPr txBox="1"/>
          <p:nvPr/>
        </p:nvSpPr>
        <p:spPr>
          <a:xfrm>
            <a:off x="4421080" y="461835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2013 : DeepMind, Atari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EF5254-B7A4-4147-A808-EE321DE7C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66" y="4987189"/>
            <a:ext cx="2086340" cy="13691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F6310EE-4D80-455F-991F-D6B242DC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7" y="2747850"/>
            <a:ext cx="2283571" cy="151643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E93C779-1D67-4433-AE43-1237ABE36A1E}"/>
              </a:ext>
            </a:extLst>
          </p:cNvPr>
          <p:cNvSpPr txBox="1"/>
          <p:nvPr/>
        </p:nvSpPr>
        <p:spPr>
          <a:xfrm>
            <a:off x="2756986" y="2376796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2016 : DeepMind, </a:t>
            </a:r>
            <a:r>
              <a:rPr lang="fr-FR" dirty="0" err="1">
                <a:solidFill>
                  <a:schemeClr val="accent1"/>
                </a:solidFill>
              </a:rPr>
              <a:t>AlphaGo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0D0C195-CFBF-42F6-82FF-21659DFA4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14" y="3787445"/>
            <a:ext cx="2283571" cy="128292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AFB51C1-420C-4DD6-848C-35CD59C6682D}"/>
              </a:ext>
            </a:extLst>
          </p:cNvPr>
          <p:cNvSpPr txBox="1"/>
          <p:nvPr/>
        </p:nvSpPr>
        <p:spPr>
          <a:xfrm>
            <a:off x="7193635" y="3415052"/>
            <a:ext cx="28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2019 : DeepMind, </a:t>
            </a:r>
            <a:r>
              <a:rPr lang="fr-FR" dirty="0" err="1">
                <a:solidFill>
                  <a:schemeClr val="accent1"/>
                </a:solidFill>
              </a:rPr>
              <a:t>AlphaStar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D852E11-7F84-4B95-AFC5-C6E1F5DDE873}"/>
              </a:ext>
            </a:extLst>
          </p:cNvPr>
          <p:cNvSpPr txBox="1"/>
          <p:nvPr/>
        </p:nvSpPr>
        <p:spPr>
          <a:xfrm>
            <a:off x="6283623" y="1406764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2021 : Google, TPU chip design</a:t>
            </a:r>
          </a:p>
        </p:txBody>
      </p:sp>
    </p:spTree>
    <p:extLst>
      <p:ext uri="{BB962C8B-B14F-4D97-AF65-F5344CB8AC3E}">
        <p14:creationId xmlns:p14="http://schemas.microsoft.com/office/powerpoint/2010/main" val="42769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933C2-E177-4675-A3DD-9E2F7996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B71548-756C-40E5-9A15-7DDF56A7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38D00-B924-4F74-9541-F14A9E38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4" y="1889760"/>
            <a:ext cx="5185536" cy="29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98925F-437E-4C2B-BA21-7067A1C2C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35" y="1889760"/>
            <a:ext cx="2788920" cy="1371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920C9A1-DC5E-487B-BAD9-D210F45462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5" b="7031"/>
          <a:stretch/>
        </p:blipFill>
        <p:spPr>
          <a:xfrm>
            <a:off x="8611255" y="1889760"/>
            <a:ext cx="3055201" cy="29168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D35E45-ADC0-495E-9644-8FF2FC036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35" y="3255985"/>
            <a:ext cx="2788920" cy="15506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63D6524-F566-4EB5-952E-ABD6F3D9B207}"/>
              </a:ext>
            </a:extLst>
          </p:cNvPr>
          <p:cNvSpPr txBox="1"/>
          <p:nvPr/>
        </p:nvSpPr>
        <p:spPr>
          <a:xfrm>
            <a:off x="911119" y="5503278"/>
            <a:ext cx="1036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« </a:t>
            </a:r>
            <a:r>
              <a:rPr lang="fr-FR" sz="2400" dirty="0" err="1">
                <a:solidFill>
                  <a:schemeClr val="accent1"/>
                </a:solidFill>
              </a:rPr>
              <a:t>Reward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 err="1">
                <a:solidFill>
                  <a:schemeClr val="accent1"/>
                </a:solidFill>
              </a:rPr>
              <a:t>is</a:t>
            </a:r>
            <a:r>
              <a:rPr lang="fr-FR" sz="2400" dirty="0">
                <a:solidFill>
                  <a:schemeClr val="accent1"/>
                </a:solidFill>
              </a:rPr>
              <a:t> </a:t>
            </a:r>
            <a:r>
              <a:rPr lang="fr-FR" sz="2400" dirty="0" err="1">
                <a:solidFill>
                  <a:schemeClr val="accent1"/>
                </a:solidFill>
              </a:rPr>
              <a:t>enough</a:t>
            </a:r>
            <a:r>
              <a:rPr lang="fr-FR" sz="2400" dirty="0">
                <a:solidFill>
                  <a:schemeClr val="accent1"/>
                </a:solidFill>
              </a:rPr>
              <a:t> » David </a:t>
            </a:r>
            <a:r>
              <a:rPr lang="fr-FR" sz="2400" dirty="0" err="1">
                <a:solidFill>
                  <a:schemeClr val="accent1"/>
                </a:solidFill>
              </a:rPr>
              <a:t>Silver</a:t>
            </a:r>
            <a:r>
              <a:rPr lang="fr-FR" sz="2400" dirty="0">
                <a:solidFill>
                  <a:schemeClr val="accent1"/>
                </a:solidFill>
              </a:rPr>
              <a:t>, </a:t>
            </a:r>
            <a:r>
              <a:rPr lang="fr-FR" sz="2400" dirty="0" err="1">
                <a:solidFill>
                  <a:schemeClr val="accent1"/>
                </a:solidFill>
              </a:rPr>
              <a:t>Satinder</a:t>
            </a:r>
            <a:r>
              <a:rPr lang="fr-FR" sz="2400" dirty="0">
                <a:solidFill>
                  <a:schemeClr val="accent1"/>
                </a:solidFill>
              </a:rPr>
              <a:t> Singh, Doina </a:t>
            </a:r>
            <a:r>
              <a:rPr lang="fr-FR" sz="2400" dirty="0" err="1">
                <a:solidFill>
                  <a:schemeClr val="accent1"/>
                </a:solidFill>
              </a:rPr>
              <a:t>Precup</a:t>
            </a:r>
            <a:r>
              <a:rPr lang="fr-FR" sz="2400" dirty="0">
                <a:solidFill>
                  <a:schemeClr val="accent1"/>
                </a:solidFill>
              </a:rPr>
              <a:t>, Richard S. Sutton</a:t>
            </a:r>
          </a:p>
        </p:txBody>
      </p:sp>
    </p:spTree>
    <p:extLst>
      <p:ext uri="{BB962C8B-B14F-4D97-AF65-F5344CB8AC3E}">
        <p14:creationId xmlns:p14="http://schemas.microsoft.com/office/powerpoint/2010/main" val="35575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A9C299-AE4C-48E1-8467-8959B40B4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Les K machines à sous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360643-F09A-4F02-8323-2E350B500A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d’un problème résolu</a:t>
            </a:r>
          </a:p>
          <a:p>
            <a:r>
              <a:rPr lang="fr-FR" dirty="0"/>
              <a:t>Apprentissage par renforcement « tabulaire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4DA644-7B3C-49E7-8027-58811E58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C63DA-9B7C-4074-94C8-68F36E3B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 machines à sous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60BFC80-2AE4-46D2-8183-A5D5D93CB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" y="2106270"/>
            <a:ext cx="5477848" cy="365189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A3A6E1-AE06-4309-A3BF-6A1554EDEE2A}"/>
              </a:ext>
            </a:extLst>
          </p:cNvPr>
          <p:cNvSpPr txBox="1"/>
          <p:nvPr/>
        </p:nvSpPr>
        <p:spPr>
          <a:xfrm>
            <a:off x="172995" y="5758168"/>
            <a:ext cx="54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Comment gagner le plus d’argent possible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D8E5EBA-45B3-4769-8C0A-57259F93F535}"/>
                  </a:ext>
                </a:extLst>
              </p:cNvPr>
              <p:cNvSpPr txBox="1"/>
              <p:nvPr/>
            </p:nvSpPr>
            <p:spPr>
              <a:xfrm>
                <a:off x="5810553" y="1565367"/>
                <a:ext cx="620845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Valeur d’une action :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endChr m:val="|"/>
                        <m:ctrlP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i="1" dirty="0"/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« 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fr-F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fr-F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 </a:t>
                </a:r>
                <a:r>
                  <a:rPr lang="fr-FR" dirty="0">
                    <a:solidFill>
                      <a:schemeClr val="accent1"/>
                    </a:solidFill>
                  </a:rPr>
                  <a:t>est la moyenne des récompenses obtenues en jouant a »</a:t>
                </a:r>
                <a:endParaRPr lang="fr-FR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D8E5EBA-45B3-4769-8C0A-57259F93F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553" y="1565367"/>
                <a:ext cx="6208452" cy="677108"/>
              </a:xfrm>
              <a:prstGeom prst="rect">
                <a:avLst/>
              </a:prstGeom>
              <a:blipFill>
                <a:blip r:embed="rId3"/>
                <a:stretch>
                  <a:fillRect l="-785" t="-1802"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2B42A742-5FBA-44D4-BA6E-4608CEE36DD4}"/>
              </a:ext>
            </a:extLst>
          </p:cNvPr>
          <p:cNvSpPr txBox="1"/>
          <p:nvPr/>
        </p:nvSpPr>
        <p:spPr>
          <a:xfrm>
            <a:off x="5810553" y="3138097"/>
            <a:ext cx="603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Si K pas trop grand : on met tout dans une table</a:t>
            </a:r>
          </a:p>
        </p:txBody>
      </p:sp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16DAF4BD-2BE9-4743-8DF4-0FA5B5158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1581"/>
              </p:ext>
            </p:extLst>
          </p:nvPr>
        </p:nvGraphicFramePr>
        <p:xfrm>
          <a:off x="5810553" y="3508921"/>
          <a:ext cx="5912528" cy="738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132">
                  <a:extLst>
                    <a:ext uri="{9D8B030D-6E8A-4147-A177-3AD203B41FA5}">
                      <a16:colId xmlns:a16="http://schemas.microsoft.com/office/drawing/2014/main" val="1401051432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174544035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2468040745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3177517817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464010"/>
                  </a:ext>
                </a:extLst>
              </a:tr>
              <a:tr h="369332">
                <a:tc>
                  <a:txBody>
                    <a:bodyPr/>
                    <a:lstStyle/>
                    <a:p>
                      <a:r>
                        <a:rPr lang="fr-FR" dirty="0"/>
                        <a:t>Q(a)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512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46B7D1A-6A08-48FE-A536-D8AE0D27741D}"/>
                  </a:ext>
                </a:extLst>
              </p:cNvPr>
              <p:cNvSpPr txBox="1"/>
              <p:nvPr/>
            </p:nvSpPr>
            <p:spPr>
              <a:xfrm>
                <a:off x="5810553" y="2240753"/>
                <a:ext cx="6035457" cy="9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Estimation de la valeur d’action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𝑠𝑜𝑚𝑚𝑒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𝑑𝑒𝑠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𝑐𝑜𝑚𝑝𝑒𝑛𝑠𝑒𝑠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𝑜𝑏𝑡𝑒𝑛𝑢𝑒𝑠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𝑝𝑜𝑢𝑟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𝑓𝑜𝑖𝑠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𝑞𝑢𝑒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é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é 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𝑝𝑟𝑖𝑠𝑒</m:t>
                          </m:r>
                        </m:den>
                      </m:f>
                    </m:oMath>
                  </m:oMathPara>
                </a14:m>
                <a:endParaRPr lang="fr-FR" b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46B7D1A-6A08-48FE-A536-D8AE0D27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553" y="2240753"/>
                <a:ext cx="6035457" cy="945195"/>
              </a:xfrm>
              <a:prstGeom prst="rect">
                <a:avLst/>
              </a:prstGeom>
              <a:blipFill>
                <a:blip r:embed="rId4"/>
                <a:stretch>
                  <a:fillRect l="-808" t="-3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A4440278-641D-4116-B28C-91551F88ECC6}"/>
              </a:ext>
            </a:extLst>
          </p:cNvPr>
          <p:cNvSpPr txBox="1"/>
          <p:nvPr/>
        </p:nvSpPr>
        <p:spPr>
          <a:xfrm>
            <a:off x="5810553" y="5234948"/>
            <a:ext cx="603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1"/>
                </a:solidFill>
              </a:rPr>
              <a:t>EXPLOITATION / EXPLORATION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40C3D0-B3D5-4CA6-B135-A622869F0D22}"/>
              </a:ext>
            </a:extLst>
          </p:cNvPr>
          <p:cNvSpPr txBox="1"/>
          <p:nvPr/>
        </p:nvSpPr>
        <p:spPr>
          <a:xfrm>
            <a:off x="172995" y="1241884"/>
            <a:ext cx="458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Introduction du problème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42D53-0687-4B0E-8687-F0A12E8A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5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2F16A-4E72-4EB6-A4F9-688FC76B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 machines à sous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7DA3D9-83FD-4898-BDE2-5AC25A6B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550587-3595-42BD-BE35-3E021B3BF232}"/>
              </a:ext>
            </a:extLst>
          </p:cNvPr>
          <p:cNvSpPr txBox="1"/>
          <p:nvPr/>
        </p:nvSpPr>
        <p:spPr>
          <a:xfrm>
            <a:off x="172995" y="1241884"/>
            <a:ext cx="473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Exploitation vs Exploration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695C80-834D-413C-89CB-2099C581C70C}"/>
              </a:ext>
            </a:extLst>
          </p:cNvPr>
          <p:cNvSpPr txBox="1"/>
          <p:nvPr/>
        </p:nvSpPr>
        <p:spPr>
          <a:xfrm>
            <a:off x="172995" y="2106270"/>
            <a:ext cx="59230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accent1"/>
                </a:solidFill>
              </a:rPr>
              <a:t>Objectif</a:t>
            </a:r>
            <a:r>
              <a:rPr lang="fr-FR" dirty="0">
                <a:solidFill>
                  <a:schemeClr val="accent1"/>
                </a:solidFill>
              </a:rPr>
              <a:t> : Gagner le plus d’argent possible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u="sng" dirty="0">
                <a:solidFill>
                  <a:schemeClr val="accent1"/>
                </a:solidFill>
              </a:rPr>
              <a:t>Tactique naïve</a:t>
            </a:r>
            <a:r>
              <a:rPr lang="fr-FR" dirty="0">
                <a:solidFill>
                  <a:schemeClr val="accent1"/>
                </a:solidFill>
              </a:rPr>
              <a:t> : On prend l’action qui maximise Q dans la table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u="sng" dirty="0">
                <a:solidFill>
                  <a:schemeClr val="accent1"/>
                </a:solidFill>
              </a:rPr>
              <a:t>Problème</a:t>
            </a:r>
            <a:r>
              <a:rPr lang="fr-FR" dirty="0">
                <a:solidFill>
                  <a:schemeClr val="accent1"/>
                </a:solidFill>
              </a:rPr>
              <a:t> : Peut-être que l’action 1 nous donne en moyenne plus que l’action 2, </a:t>
            </a:r>
            <a:r>
              <a:rPr lang="fr-FR" b="1" dirty="0">
                <a:solidFill>
                  <a:schemeClr val="accent1"/>
                </a:solidFill>
              </a:rPr>
              <a:t>on ne l’a juste pas encore découvert !</a:t>
            </a:r>
          </a:p>
          <a:p>
            <a:endParaRPr lang="fr-FR" b="1" u="sng" dirty="0">
              <a:solidFill>
                <a:schemeClr val="accent1"/>
              </a:solidFill>
            </a:endParaRPr>
          </a:p>
          <a:p>
            <a:r>
              <a:rPr lang="fr-FR" b="1" u="sng" dirty="0">
                <a:solidFill>
                  <a:schemeClr val="accent1"/>
                </a:solidFill>
              </a:rPr>
              <a:t>On va forcer l’exploration !</a:t>
            </a:r>
          </a:p>
        </p:txBody>
      </p:sp>
      <p:graphicFrame>
        <p:nvGraphicFramePr>
          <p:cNvPr id="7" name="Tableau 12">
            <a:extLst>
              <a:ext uri="{FF2B5EF4-FFF2-40B4-BE49-F238E27FC236}">
                <a16:creationId xmlns:a16="http://schemas.microsoft.com/office/drawing/2014/main" id="{056B711D-078C-4C8E-939D-92AA9FAF3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96014"/>
              </p:ext>
            </p:extLst>
          </p:nvPr>
        </p:nvGraphicFramePr>
        <p:xfrm>
          <a:off x="6106477" y="2567935"/>
          <a:ext cx="5912528" cy="738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132">
                  <a:extLst>
                    <a:ext uri="{9D8B030D-6E8A-4147-A177-3AD203B41FA5}">
                      <a16:colId xmlns:a16="http://schemas.microsoft.com/office/drawing/2014/main" val="1401051432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174544035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2468040745"/>
                    </a:ext>
                  </a:extLst>
                </a:gridCol>
                <a:gridCol w="1478132">
                  <a:extLst>
                    <a:ext uri="{9D8B030D-6E8A-4147-A177-3AD203B41FA5}">
                      <a16:colId xmlns:a16="http://schemas.microsoft.com/office/drawing/2014/main" val="3177517817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464010"/>
                  </a:ext>
                </a:extLst>
              </a:tr>
              <a:tr h="369332">
                <a:tc>
                  <a:txBody>
                    <a:bodyPr/>
                    <a:lstStyle/>
                    <a:p>
                      <a:r>
                        <a:rPr lang="fr-FR" dirty="0"/>
                        <a:t>Q(a)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512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EBBFA9-292D-4516-B558-0D517E2268B6}"/>
                  </a:ext>
                </a:extLst>
              </p:cNvPr>
              <p:cNvSpPr txBox="1"/>
              <p:nvPr/>
            </p:nvSpPr>
            <p:spPr>
              <a:xfrm>
                <a:off x="5902289" y="1826659"/>
                <a:ext cx="611671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Valeur d’une action :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endChr m:val="|"/>
                        <m:ctrlP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FR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i="1" dirty="0"/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« 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est la moyenne des récompenses obtenues en jouant a »</a:t>
                </a:r>
                <a:endParaRPr lang="fr-FR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EBBFA9-292D-4516-B558-0D517E22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89" y="1826659"/>
                <a:ext cx="6116716" cy="954107"/>
              </a:xfrm>
              <a:prstGeom prst="rect">
                <a:avLst/>
              </a:prstGeom>
              <a:blipFill>
                <a:blip r:embed="rId2"/>
                <a:stretch>
                  <a:fillRect l="-797" t="-1282" b="-9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531DA667-0ED0-4DD6-88EA-ABC4E134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41" y="3379146"/>
            <a:ext cx="2469187" cy="24691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ED66CB-A875-4274-9B30-074AD799E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67" y="5416573"/>
            <a:ext cx="1009835" cy="10098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3B6344-557E-4761-8A7A-20FB154D1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5" y="3650343"/>
            <a:ext cx="1884178" cy="19267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8565A11-08AE-4872-A5BA-316A306B2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86" y="4089092"/>
            <a:ext cx="1588964" cy="2449820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C0BCF51-6DD6-4427-8A09-0DF41880837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5223550" y="4613741"/>
            <a:ext cx="1026245" cy="7002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71DAB64-8BC5-4930-9991-73502B075997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5223550" y="5314002"/>
            <a:ext cx="1463417" cy="6074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3FFB397-5F49-4DAE-B2FA-D8C0AD497D7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133973" y="4613740"/>
            <a:ext cx="114319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07F89-0A9C-4B46-9BFB-936C6F6F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 machines à sous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41F6C4-492F-46FB-82B8-886F776BFBF1}"/>
                  </a:ext>
                </a:extLst>
              </p:cNvPr>
              <p:cNvSpPr txBox="1"/>
              <p:nvPr/>
            </p:nvSpPr>
            <p:spPr>
              <a:xfrm>
                <a:off x="172995" y="2106270"/>
                <a:ext cx="551657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accent1"/>
                    </a:solidFill>
                  </a:rPr>
                  <a:t>Epsilon-avare</a:t>
                </a:r>
                <a:r>
                  <a:rPr lang="fr-FR" sz="2000" dirty="0">
                    <a:solidFill>
                      <a:schemeClr val="accent1"/>
                    </a:solidFill>
                  </a:rPr>
                  <a:t> : « avare mais pas tout le temps »</a:t>
                </a:r>
              </a:p>
              <a:p>
                <a:endParaRPr lang="fr-FR" sz="2000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On peut fixer que 90% du temps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on prend l’action qui a la plus grande valeur d’action</a:t>
                </a: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Le reste du temps on prend une action aléatoire !</a:t>
                </a:r>
                <a:endParaRPr lang="fr-FR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41F6C4-492F-46FB-82B8-886F776BF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2106270"/>
                <a:ext cx="5516574" cy="1600438"/>
              </a:xfrm>
              <a:prstGeom prst="rect">
                <a:avLst/>
              </a:prstGeom>
              <a:blipFill>
                <a:blip r:embed="rId2"/>
                <a:stretch>
                  <a:fillRect l="-1657" t="-3053" b="-5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32A86FA-7C7C-4088-8957-5CB02F6EEA20}"/>
              </a:ext>
            </a:extLst>
          </p:cNvPr>
          <p:cNvSpPr txBox="1"/>
          <p:nvPr/>
        </p:nvSpPr>
        <p:spPr>
          <a:xfrm>
            <a:off x="172995" y="1241884"/>
            <a:ext cx="3157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Implémentation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FC96CA2-96B0-46C9-8213-7F26CFAC6105}"/>
                  </a:ext>
                </a:extLst>
              </p:cNvPr>
              <p:cNvSpPr txBox="1"/>
              <p:nvPr/>
            </p:nvSpPr>
            <p:spPr>
              <a:xfrm>
                <a:off x="172994" y="3947672"/>
                <a:ext cx="5516575" cy="2271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accent1"/>
                    </a:solidFill>
                  </a:rPr>
                  <a:t>Lourd en calcul</a:t>
                </a:r>
                <a:r>
                  <a:rPr lang="fr-FR" sz="2000" dirty="0">
                    <a:solidFill>
                      <a:schemeClr val="accent1"/>
                    </a:solidFill>
                  </a:rPr>
                  <a:t> : « on veut pas recalculer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fr-FR" sz="2000" dirty="0">
                    <a:solidFill>
                      <a:schemeClr val="accent1"/>
                    </a:solidFill>
                  </a:rPr>
                  <a:t> à chaque </a:t>
                </a:r>
                <a:r>
                  <a:rPr lang="fr-FR" sz="2000" dirty="0" err="1">
                    <a:solidFill>
                      <a:schemeClr val="accent1"/>
                    </a:solidFill>
                  </a:rPr>
                  <a:t>step</a:t>
                </a:r>
                <a:r>
                  <a:rPr lang="fr-FR" sz="2000" dirty="0">
                    <a:solidFill>
                      <a:schemeClr val="accent1"/>
                    </a:solidFill>
                  </a:rPr>
                  <a:t> »</a:t>
                </a:r>
              </a:p>
              <a:p>
                <a:r>
                  <a:rPr lang="fr-FR" sz="2000" dirty="0">
                    <a:solidFill>
                      <a:schemeClr val="accent1"/>
                    </a:solidFill>
                  </a:rPr>
                  <a:t>Pour chaque action on a :</a:t>
                </a:r>
              </a:p>
              <a:p>
                <a:endParaRPr lang="fr-FR" sz="2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accent1"/>
                  </a:solidFill>
                </a:endParaRPr>
              </a:p>
              <a:p>
                <a:r>
                  <a:rPr lang="fr-FR" sz="2000" dirty="0">
                    <a:solidFill>
                      <a:schemeClr val="accent1"/>
                    </a:solidFill>
                  </a:rPr>
                  <a:t>On passe de n opérations à 1 opération !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FC96CA2-96B0-46C9-8213-7F26CFAC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3947672"/>
                <a:ext cx="5516575" cy="2271006"/>
              </a:xfrm>
              <a:prstGeom prst="rect">
                <a:avLst/>
              </a:prstGeom>
              <a:blipFill>
                <a:blip r:embed="rId3"/>
                <a:stretch>
                  <a:fillRect l="-1657" t="-2151" b="-4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E488C4F5-BE13-458F-B320-71B13EAC6AE9}"/>
              </a:ext>
            </a:extLst>
          </p:cNvPr>
          <p:cNvSpPr txBox="1"/>
          <p:nvPr/>
        </p:nvSpPr>
        <p:spPr>
          <a:xfrm>
            <a:off x="8520162" y="1241883"/>
            <a:ext cx="3498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3200" b="1" u="sng" dirty="0">
                <a:solidFill>
                  <a:schemeClr val="accent1"/>
                </a:solidFill>
              </a:rPr>
              <a:t>Algorithme de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8686A89-12C9-4DF5-8404-AD2917DFAA5D}"/>
                  </a:ext>
                </a:extLst>
              </p:cNvPr>
              <p:cNvSpPr txBox="1"/>
              <p:nvPr/>
            </p:nvSpPr>
            <p:spPr>
              <a:xfrm>
                <a:off x="7557655" y="2106268"/>
                <a:ext cx="4726102" cy="446660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000" b="0" u="sng" dirty="0">
                    <a:solidFill>
                      <a:schemeClr val="accent1"/>
                    </a:solidFill>
                  </a:rPr>
                  <a:t>On initialise nos tables</a:t>
                </a:r>
                <a:endParaRPr lang="fr-FR" sz="2000" u="sng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2000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Pour k allant de 0 à K: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⟵0</m:t>
                      </m:r>
                    </m:oMath>
                  </m:oMathPara>
                </a14:m>
                <a:endParaRPr lang="fr-FR" sz="2000" b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sz="2000" b="0" u="sng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2000" b="0" u="sng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On prend des actions</a:t>
                </a:r>
              </a:p>
              <a:p>
                <a:r>
                  <a:rPr lang="fr-FR" sz="20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Aussi longtemps qu’on veut: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fr-FR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r>
                                        <a:rPr lang="fr-FR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fr-FR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𝑎𝑣𝑒𝑐</m:t>
                                  </m:r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𝑝𝑟𝑜𝑏𝑎</m:t>
                                  </m:r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1−</m:t>
                                  </m:r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𝑎𝑡𝑜𝑖𝑟𝑒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𝑎𝑣𝑒𝑐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𝑝𝑟𝑜𝑏𝑎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𝑚𝑎𝑐h𝑖𝑛𝑒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fr-FR" sz="2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20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b="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8686A89-12C9-4DF5-8404-AD2917DFA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55" y="2106268"/>
                <a:ext cx="4726102" cy="4466607"/>
              </a:xfrm>
              <a:prstGeom prst="rect">
                <a:avLst/>
              </a:prstGeom>
              <a:blipFill>
                <a:blip r:embed="rId4"/>
                <a:stretch>
                  <a:fillRect l="-1024" t="-40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0017A3-EA31-486A-8CFD-B6D3480E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24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0</TotalTime>
  <Words>1564</Words>
  <Application>Microsoft Office PowerPoint</Application>
  <PresentationFormat>Grand écran</PresentationFormat>
  <Paragraphs>270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Automatants</vt:lpstr>
      <vt:lpstr>Introduction à l’apprentissage par renforcement</vt:lpstr>
      <vt:lpstr>Introduction</vt:lpstr>
      <vt:lpstr>Introduction</vt:lpstr>
      <vt:lpstr>Introduction</vt:lpstr>
      <vt:lpstr>Introduction</vt:lpstr>
      <vt:lpstr>Les K machines à sous</vt:lpstr>
      <vt:lpstr>Les K machines à sous</vt:lpstr>
      <vt:lpstr>Les K machines à sous</vt:lpstr>
      <vt:lpstr>Les K machines à sous</vt:lpstr>
      <vt:lpstr>Les K machines à sous</vt:lpstr>
      <vt:lpstr>Le Morpion</vt:lpstr>
      <vt:lpstr>Le jeu du morpion</vt:lpstr>
      <vt:lpstr>Le jeu du morpion</vt:lpstr>
      <vt:lpstr>Un cadre général pour l’apprentissage par renforcement</vt:lpstr>
      <vt:lpstr>Cadre général pour le RL</vt:lpstr>
      <vt:lpstr>Les grandeurs clés</vt:lpstr>
      <vt:lpstr>Le processus d’apprentissage par renforcement</vt:lpstr>
      <vt:lpstr>Les équations de Bellman</vt:lpstr>
      <vt:lpstr>En application</vt:lpstr>
      <vt:lpstr>Première estimation du gain : Monte Carlo</vt:lpstr>
      <vt:lpstr>Seconde estimation du gain : SARSA</vt:lpstr>
      <vt:lpstr>Off Policy vs On Policy</vt:lpstr>
      <vt:lpstr>Résumé</vt:lpstr>
      <vt:lpstr>Le RL, une grande famille d’algorithmes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Raffael Bolla--Di Lorenzo (Student at CentraleSupelec)</cp:lastModifiedBy>
  <cp:revision>157</cp:revision>
  <dcterms:created xsi:type="dcterms:W3CDTF">2021-06-15T13:24:32Z</dcterms:created>
  <dcterms:modified xsi:type="dcterms:W3CDTF">2022-01-08T14:26:54Z</dcterms:modified>
</cp:coreProperties>
</file>